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55"/>
  </p:notesMasterIdLst>
  <p:sldIdLst>
    <p:sldId id="273" r:id="rId2"/>
    <p:sldId id="1198" r:id="rId3"/>
    <p:sldId id="1207" r:id="rId4"/>
    <p:sldId id="1208" r:id="rId5"/>
    <p:sldId id="1212" r:id="rId6"/>
    <p:sldId id="1209" r:id="rId7"/>
    <p:sldId id="1210" r:id="rId8"/>
    <p:sldId id="1211" r:id="rId9"/>
    <p:sldId id="1206" r:id="rId10"/>
    <p:sldId id="1199" r:id="rId11"/>
    <p:sldId id="1200" r:id="rId12"/>
    <p:sldId id="1201" r:id="rId13"/>
    <p:sldId id="1202" r:id="rId14"/>
    <p:sldId id="1203" r:id="rId15"/>
    <p:sldId id="1204" r:id="rId16"/>
    <p:sldId id="969" r:id="rId17"/>
    <p:sldId id="1157" r:id="rId18"/>
    <p:sldId id="1158" r:id="rId19"/>
    <p:sldId id="1213" r:id="rId20"/>
    <p:sldId id="1214" r:id="rId21"/>
    <p:sldId id="1215" r:id="rId22"/>
    <p:sldId id="1216" r:id="rId23"/>
    <p:sldId id="1217" r:id="rId24"/>
    <p:sldId id="1218" r:id="rId25"/>
    <p:sldId id="1219" r:id="rId26"/>
    <p:sldId id="1220" r:id="rId27"/>
    <p:sldId id="1221" r:id="rId28"/>
    <p:sldId id="1222" r:id="rId29"/>
    <p:sldId id="1159" r:id="rId30"/>
    <p:sldId id="1160" r:id="rId31"/>
    <p:sldId id="1161" r:id="rId32"/>
    <p:sldId id="1163" r:id="rId33"/>
    <p:sldId id="1164" r:id="rId34"/>
    <p:sldId id="1177" r:id="rId35"/>
    <p:sldId id="1178" r:id="rId36"/>
    <p:sldId id="1179" r:id="rId37"/>
    <p:sldId id="1180" r:id="rId38"/>
    <p:sldId id="1181" r:id="rId39"/>
    <p:sldId id="1182" r:id="rId40"/>
    <p:sldId id="1183" r:id="rId41"/>
    <p:sldId id="1184" r:id="rId42"/>
    <p:sldId id="1185" r:id="rId43"/>
    <p:sldId id="1186" r:id="rId44"/>
    <p:sldId id="1187" r:id="rId45"/>
    <p:sldId id="1188" r:id="rId46"/>
    <p:sldId id="1189" r:id="rId47"/>
    <p:sldId id="1191" r:id="rId48"/>
    <p:sldId id="1190" r:id="rId49"/>
    <p:sldId id="1192" r:id="rId50"/>
    <p:sldId id="1193" r:id="rId51"/>
    <p:sldId id="1194" r:id="rId52"/>
    <p:sldId id="1195" r:id="rId53"/>
    <p:sldId id="1205"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varScale="1">
        <p:scale>
          <a:sx n="135" d="100"/>
          <a:sy n="135" d="100"/>
        </p:scale>
        <p:origin x="1218" y="114"/>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5/7/2025</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Хотя идея паттернов как способ описания решения распространенных проблем в области проектирования появилась довольно давно, но их популярность стала расти во многом благодаря известной работе четырех авторов Эриха Гаммы, Ричарда </a:t>
            </a:r>
            <a:r>
              <a:rPr lang="ru-RU" sz="1200" b="0" i="0" kern="1200" dirty="0" err="1" smtClean="0">
                <a:solidFill>
                  <a:schemeClr val="tx1"/>
                </a:solidFill>
                <a:effectLst/>
                <a:latin typeface="+mn-lt"/>
                <a:ea typeface="+mn-ea"/>
                <a:cs typeface="+mn-cs"/>
              </a:rPr>
              <a:t>Хелма</a:t>
            </a:r>
            <a:r>
              <a:rPr lang="ru-RU" sz="1200" b="0" i="0" kern="1200" dirty="0" smtClean="0">
                <a:solidFill>
                  <a:schemeClr val="tx1"/>
                </a:solidFill>
                <a:effectLst/>
                <a:latin typeface="+mn-lt"/>
                <a:ea typeface="+mn-ea"/>
                <a:cs typeface="+mn-cs"/>
              </a:rPr>
              <a:t>, Ральфа Джонсона, Джона </a:t>
            </a:r>
            <a:r>
              <a:rPr lang="ru-RU" sz="1200" b="0" i="0" kern="1200" dirty="0" err="1" smtClean="0">
                <a:solidFill>
                  <a:schemeClr val="tx1"/>
                </a:solidFill>
                <a:effectLst/>
                <a:latin typeface="+mn-lt"/>
                <a:ea typeface="+mn-ea"/>
                <a:cs typeface="+mn-cs"/>
              </a:rPr>
              <a:t>Влиссидеса</a:t>
            </a:r>
            <a:r>
              <a:rPr lang="ru-RU" sz="1200" b="0" i="0" kern="1200" dirty="0" smtClean="0">
                <a:solidFill>
                  <a:schemeClr val="tx1"/>
                </a:solidFill>
                <a:effectLst/>
                <a:latin typeface="+mn-lt"/>
                <a:ea typeface="+mn-ea"/>
                <a:cs typeface="+mn-cs"/>
              </a:rPr>
              <a:t>, которая называлась "</a:t>
            </a:r>
            <a:r>
              <a:rPr lang="ru-RU" sz="1200" b="0" i="0" kern="1200" dirty="0" err="1" smtClean="0">
                <a:solidFill>
                  <a:schemeClr val="tx1"/>
                </a:solidFill>
                <a:effectLst/>
                <a:latin typeface="+mn-lt"/>
                <a:ea typeface="+mn-ea"/>
                <a:cs typeface="+mn-cs"/>
              </a:rPr>
              <a:t>Design</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Patterns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Elements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Reusable</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Object-Oriented</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Software</a:t>
            </a:r>
            <a:r>
              <a:rPr lang="ru-RU" sz="1200" b="0" i="0" kern="1200" dirty="0" smtClean="0">
                <a:solidFill>
                  <a:schemeClr val="tx1"/>
                </a:solidFill>
                <a:effectLst/>
                <a:latin typeface="+mn-lt"/>
                <a:ea typeface="+mn-ea"/>
                <a:cs typeface="+mn-cs"/>
              </a:rPr>
              <a:t>" (на русском языке известна как "Приемы объектно-ориентированного проектирования. Паттерны проектирования") и которая вышла в свет в 1994 году. А сам коллектив авторов нередко называют "Банда четырёх" или </a:t>
            </a:r>
            <a:r>
              <a:rPr lang="ru-RU" sz="1200" b="0" i="0" kern="1200" dirty="0" err="1" smtClean="0">
                <a:solidFill>
                  <a:schemeClr val="tx1"/>
                </a:solidFill>
                <a:effectLst/>
                <a:latin typeface="+mn-lt"/>
                <a:ea typeface="+mn-ea"/>
                <a:cs typeface="+mn-cs"/>
              </a:rPr>
              <a:t>Gang</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Four</a:t>
            </a:r>
            <a:r>
              <a:rPr lang="ru-RU" sz="1200" b="0" i="0" kern="1200" dirty="0" smtClean="0">
                <a:solidFill>
                  <a:schemeClr val="tx1"/>
                </a:solidFill>
                <a:effectLst/>
                <a:latin typeface="+mn-lt"/>
                <a:ea typeface="+mn-ea"/>
                <a:cs typeface="+mn-cs"/>
              </a:rPr>
              <a:t> или сокращенно </a:t>
            </a:r>
            <a:r>
              <a:rPr lang="ru-RU" sz="1200" b="0" i="0" kern="1200" dirty="0" err="1" smtClean="0">
                <a:solidFill>
                  <a:schemeClr val="tx1"/>
                </a:solidFill>
                <a:effectLst/>
                <a:latin typeface="+mn-lt"/>
                <a:ea typeface="+mn-ea"/>
                <a:cs typeface="+mn-cs"/>
              </a:rPr>
              <a:t>GoF</a:t>
            </a:r>
            <a:r>
              <a:rPr lang="ru-RU" sz="1200" b="0" i="0" kern="1200" dirty="0" smtClean="0">
                <a:solidFill>
                  <a:schemeClr val="tx1"/>
                </a:solidFill>
                <a:effectLst/>
                <a:latin typeface="+mn-lt"/>
                <a:ea typeface="+mn-ea"/>
                <a:cs typeface="+mn-cs"/>
              </a:rPr>
              <a:t>. Данная книга по сути являлась первой масштабной попыткой описать распространенные способы проектирования программ. И со временем применение паттернов стало считаться хорошей практикой программирования.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450365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4390697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lnSpc>
                <a:spcPct val="150000"/>
              </a:lnSpc>
            </a:pPr>
            <a:endParaRPr lang="en-US" sz="1200" dirty="0">
              <a:solidFill>
                <a:srgbClr val="000000"/>
              </a:solidFill>
              <a:latin typeface="Bookman Old Style" panose="02050604050505020204" pitchFamily="18" charset="0"/>
            </a:endParaRPr>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4896889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2650007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5163627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2563813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694771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3041299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7524505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070691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2640074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105857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20071460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545088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845453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7347683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23196131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4806491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7523986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21090525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3765430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качестве абстрактного класса </a:t>
            </a:r>
            <a:r>
              <a:rPr lang="ru-RU" sz="1200" b="0" i="0" kern="1200" dirty="0" err="1" smtClean="0">
                <a:solidFill>
                  <a:schemeClr val="tx1"/>
                </a:solidFill>
                <a:effectLst/>
                <a:latin typeface="+mn-lt"/>
                <a:ea typeface="+mn-ea"/>
                <a:cs typeface="+mn-cs"/>
              </a:rPr>
              <a:t>Product</a:t>
            </a:r>
            <a:r>
              <a:rPr lang="ru-RU" sz="1200" b="0" i="0" kern="1200" dirty="0" smtClean="0">
                <a:solidFill>
                  <a:schemeClr val="tx1"/>
                </a:solidFill>
                <a:effectLst/>
                <a:latin typeface="+mn-lt"/>
                <a:ea typeface="+mn-ea"/>
                <a:cs typeface="+mn-cs"/>
              </a:rPr>
              <a:t> здесь выступает класс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Его две конкретные реализации - </a:t>
            </a:r>
            <a:r>
              <a:rPr lang="ru-RU" sz="1200" b="0" i="0" kern="1200" dirty="0" err="1" smtClean="0">
                <a:solidFill>
                  <a:schemeClr val="tx1"/>
                </a:solidFill>
                <a:effectLst/>
                <a:latin typeface="+mn-lt"/>
                <a:ea typeface="+mn-ea"/>
                <a:cs typeface="+mn-cs"/>
              </a:rPr>
              <a:t>PanelHouse</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WoodHouse</a:t>
            </a:r>
            <a:r>
              <a:rPr lang="ru-RU" sz="1200" b="0" i="0" kern="1200" dirty="0" smtClean="0">
                <a:solidFill>
                  <a:schemeClr val="tx1"/>
                </a:solidFill>
                <a:effectLst/>
                <a:latin typeface="+mn-lt"/>
                <a:ea typeface="+mn-ea"/>
                <a:cs typeface="+mn-cs"/>
              </a:rPr>
              <a:t> представляют типы домов, которые будут строить подрядчики. В качестве абстрактного класса создателя выступает </a:t>
            </a:r>
            <a:r>
              <a:rPr lang="ru-RU" sz="1200" b="0" i="0" kern="1200" dirty="0" err="1" smtClean="0">
                <a:solidFill>
                  <a:schemeClr val="tx1"/>
                </a:solidFill>
                <a:effectLst/>
                <a:latin typeface="+mn-lt"/>
                <a:ea typeface="+mn-ea"/>
                <a:cs typeface="+mn-cs"/>
              </a:rPr>
              <a:t>Developer</a:t>
            </a:r>
            <a:r>
              <a:rPr lang="ru-RU" sz="1200" b="0" i="0" kern="1200" dirty="0" smtClean="0">
                <a:solidFill>
                  <a:schemeClr val="tx1"/>
                </a:solidFill>
                <a:effectLst/>
                <a:latin typeface="+mn-lt"/>
                <a:ea typeface="+mn-ea"/>
                <a:cs typeface="+mn-cs"/>
              </a:rPr>
              <a:t>, определяющий абстрактный метод </a:t>
            </a:r>
            <a:r>
              <a:rPr lang="ru-RU" dirty="0" err="1" smtClean="0"/>
              <a:t>Create</a:t>
            </a:r>
            <a:r>
              <a:rPr lang="ru-RU" dirty="0" smtClean="0"/>
              <a:t>()</a:t>
            </a:r>
            <a:r>
              <a:rPr lang="ru-RU" sz="1200" b="0" i="0" kern="1200" dirty="0" smtClean="0">
                <a:solidFill>
                  <a:schemeClr val="tx1"/>
                </a:solidFill>
                <a:effectLst/>
                <a:latin typeface="+mn-lt"/>
                <a:ea typeface="+mn-ea"/>
                <a:cs typeface="+mn-cs"/>
              </a:rPr>
              <a:t>. Этот метод реализуется в классах-наследниках </a:t>
            </a:r>
            <a:r>
              <a:rPr lang="ru-RU" sz="1200" b="0" i="0" kern="1200" dirty="0" err="1" smtClean="0">
                <a:solidFill>
                  <a:schemeClr val="tx1"/>
                </a:solidFill>
                <a:effectLst/>
                <a:latin typeface="+mn-lt"/>
                <a:ea typeface="+mn-ea"/>
                <a:cs typeface="+mn-cs"/>
              </a:rPr>
              <a:t>WoodDeveloper</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PanelDeveloper</a:t>
            </a:r>
            <a:r>
              <a:rPr lang="ru-RU" sz="1200" b="0" i="0" kern="1200" dirty="0" smtClean="0">
                <a:solidFill>
                  <a:schemeClr val="tx1"/>
                </a:solidFill>
                <a:effectLst/>
                <a:latin typeface="+mn-lt"/>
                <a:ea typeface="+mn-ea"/>
                <a:cs typeface="+mn-cs"/>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и определить класс соответствующего подрядчика. Таким 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37</a:t>
            </a:fld>
            <a:endParaRPr lang="en-US"/>
          </a:p>
        </p:txBody>
      </p:sp>
    </p:spTree>
    <p:extLst>
      <p:ext uri="{BB962C8B-B14F-4D97-AF65-F5344CB8AC3E}">
        <p14:creationId xmlns:p14="http://schemas.microsoft.com/office/powerpoint/2010/main" val="33732409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38</a:t>
            </a:fld>
            <a:endParaRPr lang="en-US"/>
          </a:p>
        </p:txBody>
      </p:sp>
    </p:spTree>
    <p:extLst>
      <p:ext uri="{BB962C8B-B14F-4D97-AF65-F5344CB8AC3E}">
        <p14:creationId xmlns:p14="http://schemas.microsoft.com/office/powerpoint/2010/main" val="37037285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классе определяется статическая переменная - ссылка на конкретный экземпляр данного объекта и приватный конструктор. В статическом методе </a:t>
            </a:r>
            <a:r>
              <a:rPr lang="ru-RU" sz="1200" b="0" i="0" kern="1200" dirty="0" err="1" smtClean="0">
                <a:solidFill>
                  <a:schemeClr val="tx1"/>
                </a:solidFill>
                <a:effectLst/>
                <a:latin typeface="+mn-lt"/>
                <a:ea typeface="+mn-ea"/>
                <a:cs typeface="+mn-cs"/>
              </a:rPr>
              <a:t>getInstance</a:t>
            </a:r>
            <a:r>
              <a:rPr lang="ru-RU" sz="1200" b="0" i="0" kern="1200" dirty="0" smtClean="0">
                <a:solidFill>
                  <a:schemeClr val="tx1"/>
                </a:solidFill>
                <a:effectLst/>
                <a:latin typeface="+mn-lt"/>
                <a:ea typeface="+mn-ea"/>
                <a:cs typeface="+mn-cs"/>
              </a:rPr>
              <a:t>() этот конструктор вызывается для создания объекта, если, конечно, объект отсутствует и равен </a:t>
            </a:r>
            <a:r>
              <a:rPr lang="ru-RU" sz="1200" b="0" i="0" kern="1200" dirty="0" err="1" smtClean="0">
                <a:solidFill>
                  <a:schemeClr val="tx1"/>
                </a:solidFill>
                <a:effectLst/>
                <a:latin typeface="+mn-lt"/>
                <a:ea typeface="+mn-ea"/>
                <a:cs typeface="+mn-cs"/>
              </a:rPr>
              <a:t>null</a:t>
            </a:r>
            <a:r>
              <a:rPr lang="ru-RU"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Для применения паттерна Одиночка создадим небольшую программу. Например, на каждом компьютере можно одномоментно запустить только одну операционную систему. В этом плане операционная система будет реализоваться через паттерн </a:t>
            </a:r>
            <a:r>
              <a:rPr lang="ru-RU" sz="1200" b="0" i="0" kern="1200" dirty="0" err="1" smtClean="0">
                <a:solidFill>
                  <a:schemeClr val="tx1"/>
                </a:solidFill>
                <a:effectLst/>
                <a:latin typeface="+mn-lt"/>
                <a:ea typeface="+mn-ea"/>
                <a:cs typeface="+mn-cs"/>
              </a:rPr>
              <a:t>синглтон</a:t>
            </a:r>
            <a:r>
              <a:rPr lang="ru-RU" sz="1200" b="0" i="0" kern="1200" dirty="0" smtClean="0">
                <a:solidFill>
                  <a:schemeClr val="tx1"/>
                </a:solidFill>
                <a:effectLst/>
                <a:latin typeface="+mn-lt"/>
                <a:ea typeface="+mn-ea"/>
                <a:cs typeface="+mn-cs"/>
              </a:rPr>
              <a:t>:</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39</a:t>
            </a:fld>
            <a:endParaRPr lang="en-US"/>
          </a:p>
        </p:txBody>
      </p:sp>
    </p:spTree>
    <p:extLst>
      <p:ext uri="{BB962C8B-B14F-4D97-AF65-F5344CB8AC3E}">
        <p14:creationId xmlns:p14="http://schemas.microsoft.com/office/powerpoint/2010/main" val="3790134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40</a:t>
            </a:fld>
            <a:endParaRPr lang="en-US"/>
          </a:p>
        </p:txBody>
      </p:sp>
    </p:spTree>
    <p:extLst>
      <p:ext uri="{BB962C8B-B14F-4D97-AF65-F5344CB8AC3E}">
        <p14:creationId xmlns:p14="http://schemas.microsoft.com/office/powerpoint/2010/main" val="33640546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41</a:t>
            </a:fld>
            <a:endParaRPr lang="en-US"/>
          </a:p>
        </p:txBody>
      </p:sp>
    </p:spTree>
    <p:extLst>
      <p:ext uri="{BB962C8B-B14F-4D97-AF65-F5344CB8AC3E}">
        <p14:creationId xmlns:p14="http://schemas.microsoft.com/office/powerpoint/2010/main" val="19550685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42</a:t>
            </a:fld>
            <a:endParaRPr lang="en-US"/>
          </a:p>
        </p:txBody>
      </p:sp>
    </p:spTree>
    <p:extLst>
      <p:ext uri="{BB962C8B-B14F-4D97-AF65-F5344CB8AC3E}">
        <p14:creationId xmlns:p14="http://schemas.microsoft.com/office/powerpoint/2010/main" val="33031043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43</a:t>
            </a:fld>
            <a:endParaRPr lang="en-US"/>
          </a:p>
        </p:txBody>
      </p:sp>
    </p:spTree>
    <p:extLst>
      <p:ext uri="{BB962C8B-B14F-4D97-AF65-F5344CB8AC3E}">
        <p14:creationId xmlns:p14="http://schemas.microsoft.com/office/powerpoint/2010/main" val="10079497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44</a:t>
            </a:fld>
            <a:endParaRPr lang="en-US"/>
          </a:p>
        </p:txBody>
      </p:sp>
    </p:spTree>
    <p:extLst>
      <p:ext uri="{BB962C8B-B14F-4D97-AF65-F5344CB8AC3E}">
        <p14:creationId xmlns:p14="http://schemas.microsoft.com/office/powerpoint/2010/main" val="807151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45</a:t>
            </a:fld>
            <a:endParaRPr lang="en-US"/>
          </a:p>
        </p:txBody>
      </p:sp>
    </p:spTree>
    <p:extLst>
      <p:ext uri="{BB962C8B-B14F-4D97-AF65-F5344CB8AC3E}">
        <p14:creationId xmlns:p14="http://schemas.microsoft.com/office/powerpoint/2010/main" val="4181060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46</a:t>
            </a:fld>
            <a:endParaRPr lang="en-US"/>
          </a:p>
        </p:txBody>
      </p:sp>
    </p:spTree>
    <p:extLst>
      <p:ext uri="{BB962C8B-B14F-4D97-AF65-F5344CB8AC3E}">
        <p14:creationId xmlns:p14="http://schemas.microsoft.com/office/powerpoint/2010/main" val="33773325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47</a:t>
            </a:fld>
            <a:endParaRPr lang="en-US"/>
          </a:p>
        </p:txBody>
      </p:sp>
    </p:spTree>
    <p:extLst>
      <p:ext uri="{BB962C8B-B14F-4D97-AF65-F5344CB8AC3E}">
        <p14:creationId xmlns:p14="http://schemas.microsoft.com/office/powerpoint/2010/main" val="149437081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Рассмотрим пример. 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48</a:t>
            </a:fld>
            <a:endParaRPr lang="en-US"/>
          </a:p>
        </p:txBody>
      </p:sp>
    </p:spTree>
    <p:extLst>
      <p:ext uri="{BB962C8B-B14F-4D97-AF65-F5344CB8AC3E}">
        <p14:creationId xmlns:p14="http://schemas.microsoft.com/office/powerpoint/2010/main" val="1708256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49</a:t>
            </a:fld>
            <a:endParaRPr lang="en-US"/>
          </a:p>
        </p:txBody>
      </p:sp>
    </p:spTree>
    <p:extLst>
      <p:ext uri="{BB962C8B-B14F-4D97-AF65-F5344CB8AC3E}">
        <p14:creationId xmlns:p14="http://schemas.microsoft.com/office/powerpoint/2010/main" val="1834333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r>
              <a:rPr lang="ru-RU" sz="1200" dirty="0" smtClean="0">
                <a:latin typeface="Bookman Old Style" panose="02050604050505020204" pitchFamily="18" charset="0"/>
              </a:rPr>
              <a:t>В качестве компонента здесь выступает абстрактный класс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который определяет базовую функциональность в виде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 и метода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Эта функциональность реализуется двумя подклассами </a:t>
            </a:r>
            <a:r>
              <a:rPr lang="ru-RU" sz="1200" dirty="0" err="1" smtClean="0">
                <a:latin typeface="Bookman Old Style" panose="02050604050505020204" pitchFamily="18" charset="0"/>
              </a:rPr>
              <a:t>ItalianPizza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BulgerianPizza</a:t>
            </a:r>
            <a:r>
              <a:rPr lang="ru-RU" sz="1200" dirty="0" smtClean="0">
                <a:latin typeface="Bookman Old Style" panose="02050604050505020204" pitchFamily="18" charset="0"/>
              </a:rPr>
              <a:t>, в которых жестко закодированы название пиццы и ее цена.</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Декоратором является абстрактный класс </a:t>
            </a:r>
            <a:r>
              <a:rPr lang="ru-RU" sz="1200" dirty="0" err="1" smtClean="0">
                <a:latin typeface="Bookman Old Style" panose="02050604050505020204" pitchFamily="18" charset="0"/>
              </a:rPr>
              <a:t>PizzaDecorator</a:t>
            </a:r>
            <a:r>
              <a:rPr lang="ru-RU" sz="1200" dirty="0" smtClean="0">
                <a:latin typeface="Bookman Old Style" panose="02050604050505020204" pitchFamily="18" charset="0"/>
              </a:rPr>
              <a:t>, который унаследован от класса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содержит ссылку на декорируемый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1200" dirty="0" err="1" smtClean="0">
                <a:latin typeface="Bookman Old Style" panose="02050604050505020204" pitchFamily="18" charset="0"/>
              </a:rPr>
              <a:t>SetComponent</a:t>
            </a:r>
            <a:r>
              <a:rPr lang="ru-RU" sz="1200" dirty="0" smtClean="0">
                <a:latin typeface="Bookman Old Style" panose="02050604050505020204" pitchFamily="18" charset="0"/>
              </a:rPr>
              <a:t>, а в конструкторе.</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1200" dirty="0" err="1" smtClean="0">
                <a:latin typeface="Bookman Old Style" panose="02050604050505020204" pitchFamily="18" charset="0"/>
              </a:rPr>
              <a:t>TomatoPizza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CheesePizza</a:t>
            </a:r>
            <a:r>
              <a:rPr lang="ru-RU" sz="1200" dirty="0" smtClean="0">
                <a:latin typeface="Bookman Old Style" panose="02050604050505020204" pitchFamily="18" charset="0"/>
              </a:rPr>
              <a:t>, которые обертывают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и изменяя значение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a:t>
            </a:r>
            <a:endParaRPr lang="en-US" sz="1200" b="0" dirty="0" smtClean="0">
              <a:effectLst/>
              <a:latin typeface="Bookman Old Style" panose="02050604050505020204" pitchFamily="18" charset="0"/>
            </a:endParaRP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50</a:t>
            </a:fld>
            <a:endParaRPr lang="en-US"/>
          </a:p>
        </p:txBody>
      </p:sp>
    </p:spTree>
    <p:extLst>
      <p:ext uri="{BB962C8B-B14F-4D97-AF65-F5344CB8AC3E}">
        <p14:creationId xmlns:p14="http://schemas.microsoft.com/office/powerpoint/2010/main" val="6830763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51</a:t>
            </a:fld>
            <a:endParaRPr lang="en-US"/>
          </a:p>
        </p:txBody>
      </p:sp>
    </p:spTree>
    <p:extLst>
      <p:ext uri="{BB962C8B-B14F-4D97-AF65-F5344CB8AC3E}">
        <p14:creationId xmlns:p14="http://schemas.microsoft.com/office/powerpoint/2010/main" val="5505425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52</a:t>
            </a:fld>
            <a:endParaRPr lang="en-US"/>
          </a:p>
        </p:txBody>
      </p:sp>
    </p:spTree>
    <p:extLst>
      <p:ext uri="{BB962C8B-B14F-4D97-AF65-F5344CB8AC3E}">
        <p14:creationId xmlns:p14="http://schemas.microsoft.com/office/powerpoint/2010/main" val="3958110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53386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metanit.com/sharp/patterns/1.1.php" TargetMode="External"/><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smtClean="0">
                <a:solidFill>
                  <a:schemeClr val="accent1">
                    <a:lumMod val="50000"/>
                  </a:schemeClr>
                </a:solidFill>
                <a:latin typeface="Bookman Old Style" pitchFamily="18" charset="0"/>
              </a:rPr>
              <a:t>Объектно-ориентированное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4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smtClean="0">
                <a:solidFill>
                  <a:schemeClr val="tx2">
                    <a:lumMod val="50000"/>
                  </a:schemeClr>
                </a:solidFill>
                <a:latin typeface="Bookman Old Style" panose="02050604050505020204" pitchFamily="18" charset="0"/>
                <a:cs typeface="Times New Roman" panose="02020603050405020304" pitchFamily="18" charset="0"/>
              </a:rPr>
              <a:t>Лекция </a:t>
            </a:r>
            <a:r>
              <a:rPr lang="ru-RU" sz="2800" b="1" smtClean="0">
                <a:solidFill>
                  <a:schemeClr val="tx2">
                    <a:lumMod val="50000"/>
                  </a:schemeClr>
                </a:solidFill>
                <a:latin typeface="Bookman Old Style" panose="02050604050505020204" pitchFamily="18" charset="0"/>
                <a:cs typeface="Times New Roman" panose="02020603050405020304" pitchFamily="18" charset="0"/>
              </a:rPr>
              <a:t>2.</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a:solidFill>
                  <a:schemeClr val="tx2">
                    <a:lumMod val="50000"/>
                  </a:schemeClr>
                </a:solidFill>
                <a:latin typeface="Bookman Old Style" panose="02050604050505020204" pitchFamily="18" charset="0"/>
                <a:cs typeface="Times New Roman" panose="02020603050405020304" pitchFamily="18" charset="0"/>
              </a:rPr>
              <a:t>SOLID</a:t>
            </a:r>
            <a:endParaRPr lang="ru-RU" sz="2800" dirty="0">
              <a:solidFill>
                <a:schemeClr val="tx2">
                  <a:lumMod val="50000"/>
                </a:schemeClr>
              </a:solidFill>
              <a:latin typeface="Bookman Old Style" panose="02050604050505020204" pitchFamily="18" charset="0"/>
              <a:cs typeface="Times New Roman" panose="02020603050405020304" pitchFamily="18" charset="0"/>
            </a:endParaRP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Основы паттернов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Порождающие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Поведенческие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Структурные паттерны</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446" y="0"/>
            <a:ext cx="11561135" cy="2308324"/>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40242" y="0"/>
            <a:ext cx="11483163" cy="1200329"/>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89860" y="0"/>
            <a:ext cx="11383926" cy="1754326"/>
          </a:xfrm>
          <a:prstGeom prst="rect">
            <a:avLst/>
          </a:prstGeom>
        </p:spPr>
        <p:txBody>
          <a:bodyPr wrap="square">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70120" y="0"/>
            <a:ext cx="4369175" cy="6740307"/>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26064" y="0"/>
            <a:ext cx="11546959" cy="1754326"/>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62270" y="0"/>
            <a:ext cx="11667460" cy="2308324"/>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solidFill>
                  <a:schemeClr val="tx2">
                    <a:lumMod val="50000"/>
                  </a:schemeClr>
                </a:solidFill>
                <a:latin typeface="Bookman Old Style" panose="02050604050505020204" pitchFamily="18" charset="0"/>
                <a:cs typeface="Times New Roman" panose="02020603050405020304" pitchFamily="18" charset="0"/>
              </a:rPr>
              <a:t>Основы паттернов</a:t>
            </a:r>
          </a:p>
        </p:txBody>
      </p:sp>
      <p:sp>
        <p:nvSpPr>
          <p:cNvPr id="7" name="Прямоугольник 6"/>
          <p:cNvSpPr/>
          <p:nvPr/>
        </p:nvSpPr>
        <p:spPr>
          <a:xfrm>
            <a:off x="304800" y="654355"/>
            <a:ext cx="11561136" cy="618630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Паттерн</a:t>
            </a:r>
            <a:r>
              <a:rPr lang="ru-RU" sz="2400" dirty="0">
                <a:latin typeface="Bookman Old Style" panose="02050604050505020204" pitchFamily="18" charset="0"/>
              </a:rPr>
              <a:t> представляет определенный способ построения программного кода для решения часто встречающихся проблем проектирования. В данном случае предполагается, что есть некоторый набор общих формализованных проблем, которые довольно часто встречаются, и паттерны предоставляют ряд принципов для решения этих проблем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indent="363538" algn="just">
              <a:lnSpc>
                <a:spcPct val="150000"/>
              </a:lnSpc>
            </a:pPr>
            <a:r>
              <a:rPr lang="ru-RU" sz="2400" dirty="0">
                <a:latin typeface="Bookman Old Style" panose="02050604050505020204" pitchFamily="18" charset="0"/>
              </a:rPr>
              <a:t>Что же дает нам применение паттернов? При написании программ мы можем формализовать проблему в виде классов и объектов и связей между ними. И применить один из существующих паттернов для ее решения. В итоге нам не надо ничего придумывать. У нас уже есть готовый шаблон, и нам только надо его применить в конкретной программе.</a:t>
            </a:r>
          </a:p>
        </p:txBody>
      </p:sp>
    </p:spTree>
    <p:extLst>
      <p:ext uri="{BB962C8B-B14F-4D97-AF65-F5344CB8AC3E}">
        <p14:creationId xmlns:p14="http://schemas.microsoft.com/office/powerpoint/2010/main" val="20785551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11888" y="0"/>
            <a:ext cx="11468986"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a:t>
            </a:r>
            <a:r>
              <a:rPr lang="ru-RU" sz="2400" dirty="0" smtClean="0">
                <a:latin typeface="Bookman Old Style" panose="02050604050505020204" pitchFamily="18" charset="0"/>
              </a:rPr>
              <a:t>аттерны</a:t>
            </a:r>
            <a:r>
              <a:rPr lang="ru-RU" sz="2400" dirty="0">
                <a:latin typeface="Bookman Old Style" panose="02050604050505020204" pitchFamily="18" charset="0"/>
              </a:rPr>
              <a:t>, как правило, </a:t>
            </a:r>
            <a:r>
              <a:rPr lang="ru-RU" sz="2400" b="1" dirty="0">
                <a:latin typeface="Bookman Old Style" panose="02050604050505020204" pitchFamily="18" charset="0"/>
              </a:rPr>
              <a:t>не зависят от языка программирования</a:t>
            </a:r>
            <a:r>
              <a:rPr lang="ru-RU" sz="2400" dirty="0">
                <a:latin typeface="Bookman Old Style" panose="02050604050505020204" pitchFamily="18" charset="0"/>
              </a:rPr>
              <a:t>. Их принципы применения будут аналогичны и в C#, и в </a:t>
            </a:r>
            <a:r>
              <a:rPr lang="ru-RU" sz="2400" dirty="0" err="1">
                <a:latin typeface="Bookman Old Style" panose="02050604050505020204" pitchFamily="18" charset="0"/>
              </a:rPr>
              <a:t>Jave</a:t>
            </a:r>
            <a:r>
              <a:rPr lang="ru-RU" sz="2400" dirty="0">
                <a:latin typeface="Bookman Old Style" panose="02050604050505020204" pitchFamily="18" charset="0"/>
              </a:rPr>
              <a:t>, и в других языках. Хотя в рамках данного руководства мы будем говорить о паттернах в контексте языка C</a:t>
            </a:r>
            <a:r>
              <a:rPr lang="ru-RU" sz="2400" dirty="0" smtClean="0">
                <a:latin typeface="Bookman Old Style" panose="02050604050505020204" pitchFamily="18" charset="0"/>
              </a:rPr>
              <a:t>#.</a:t>
            </a:r>
          </a:p>
          <a:p>
            <a:pPr algn="just">
              <a:lnSpc>
                <a:spcPct val="150000"/>
              </a:lnSpc>
            </a:pPr>
            <a:r>
              <a:rPr lang="ru-RU" sz="2400" dirty="0">
                <a:latin typeface="Bookman Old Style" panose="02050604050505020204" pitchFamily="18" charset="0"/>
              </a:rPr>
              <a:t>Также мышление паттернами упрощает групповую разработку программ. Зная применяемый паттерн проектирования и его основные принципы другому программисту будет проще понять его реализацию и использовать ее</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020050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82772" y="0"/>
            <a:ext cx="11483163"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 то же время </a:t>
            </a:r>
            <a:r>
              <a:rPr lang="ru-RU" sz="2400" b="1" dirty="0">
                <a:latin typeface="Bookman Old Style" panose="02050604050505020204" pitchFamily="18" charset="0"/>
              </a:rPr>
              <a:t>не стоит применять паттерны ради самих паттернов</a:t>
            </a:r>
            <a:r>
              <a:rPr lang="ru-RU" sz="2400" dirty="0">
                <a:latin typeface="Bookman Old Style" panose="02050604050505020204" pitchFamily="18" charset="0"/>
              </a:rPr>
              <a:t>. Хорошая программа предполагает использование паттернов. Однако не всегда паттерны упрощают и улучшают программу. Неоправданное их использование может привести к усложнению программного кода, уменьшению его качества. Паттерн должен быть оправданным и эффективным способом решения проблемы</a:t>
            </a:r>
            <a:r>
              <a:rPr lang="ru-RU" sz="2400" dirty="0" smtClean="0">
                <a:latin typeface="Bookman Old Style" panose="02050604050505020204" pitchFamily="18" charset="0"/>
              </a:rPr>
              <a:t>.</a:t>
            </a:r>
          </a:p>
          <a:p>
            <a:pPr indent="363538" algn="just">
              <a:lnSpc>
                <a:spcPct val="150000"/>
              </a:lnSpc>
            </a:pPr>
            <a:r>
              <a:rPr lang="ru-RU" sz="2400" dirty="0">
                <a:latin typeface="Bookman Old Style" panose="02050604050505020204" pitchFamily="18" charset="0"/>
              </a:rPr>
              <a:t>Существует множество различных паттернов, которые решают разные проблемы и выполняют различные задачи. Но по своему действию их можно объединить в ряд групп. Рассмотрим некоторые группы паттернов. В основу классификации основных паттернов положена цель или задачи, которые определенный паттерн выполняет.</a:t>
            </a:r>
          </a:p>
        </p:txBody>
      </p:sp>
    </p:spTree>
    <p:extLst>
      <p:ext uri="{BB962C8B-B14F-4D97-AF65-F5344CB8AC3E}">
        <p14:creationId xmlns:p14="http://schemas.microsoft.com/office/powerpoint/2010/main" val="26943491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6065" y="671691"/>
            <a:ext cx="11476076" cy="6186309"/>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15505521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8977" y="671691"/>
            <a:ext cx="11568224"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913" y="4876801"/>
            <a:ext cx="4891087" cy="1981200"/>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47330" y="0"/>
            <a:ext cx="11490251" cy="5816977"/>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019253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04800" y="0"/>
            <a:ext cx="11596577"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8596059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62270" y="0"/>
            <a:ext cx="11929730"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50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6104136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748200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422380" cy="4524315"/>
          </a:xfrm>
          <a:prstGeom prst="rect">
            <a:avLst/>
          </a:prstGeom>
        </p:spPr>
        <p:txBody>
          <a:bodyPr wrap="square">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71027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559540" cy="6740307"/>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5756131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81940" y="0"/>
            <a:ext cx="11620500" cy="2308324"/>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9189121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746193675"/>
              </p:ext>
            </p:extLst>
          </p:nvPr>
        </p:nvGraphicFramePr>
        <p:xfrm>
          <a:off x="152400" y="0"/>
          <a:ext cx="11742420" cy="6710680"/>
        </p:xfrm>
        <a:graphic>
          <a:graphicData uri="http://schemas.openxmlformats.org/drawingml/2006/table">
            <a:tbl>
              <a:tblPr/>
              <a:tblGrid>
                <a:gridCol w="11742420">
                  <a:extLst>
                    <a:ext uri="{9D8B030D-6E8A-4147-A177-3AD203B41FA5}">
                      <a16:colId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40699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3371051408"/>
              </p:ext>
            </p:extLst>
          </p:nvPr>
        </p:nvGraphicFramePr>
        <p:xfrm>
          <a:off x="236220" y="0"/>
          <a:ext cx="11795760" cy="6710680"/>
        </p:xfrm>
        <a:graphic>
          <a:graphicData uri="http://schemas.openxmlformats.org/drawingml/2006/table">
            <a:tbl>
              <a:tblPr/>
              <a:tblGrid>
                <a:gridCol w="11795760">
                  <a:extLst>
                    <a:ext uri="{9D8B030D-6E8A-4147-A177-3AD203B41FA5}">
                      <a16:colId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2383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Группы паттернов</a:t>
            </a:r>
            <a:endParaRPr lang="ru-RU" sz="2800" b="1" dirty="0">
              <a:solidFill>
                <a:schemeClr val="tx2">
                  <a:lumMod val="50000"/>
                </a:schemeClr>
              </a:solidFill>
              <a:latin typeface="Bookman Old Style" panose="02050604050505020204" pitchFamily="18" charset="0"/>
              <a:cs typeface="Times New Roman" panose="02020603050405020304" pitchFamily="18" charset="0"/>
            </a:endParaRPr>
          </a:p>
        </p:txBody>
      </p:sp>
      <p:sp>
        <p:nvSpPr>
          <p:cNvPr id="7" name="Прямоугольник 6"/>
          <p:cNvSpPr/>
          <p:nvPr/>
        </p:nvSpPr>
        <p:spPr>
          <a:xfrm>
            <a:off x="289559" y="654355"/>
            <a:ext cx="11650981" cy="4524315"/>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Порождающие паттерны </a:t>
            </a:r>
            <a:r>
              <a:rPr lang="ru-RU" sz="2400" dirty="0">
                <a:latin typeface="Bookman Old Style" panose="02050604050505020204" pitchFamily="18" charset="0"/>
              </a:rPr>
              <a:t>— это паттерны, которые абстрагируют процесс </a:t>
            </a:r>
            <a:r>
              <a:rPr lang="ru-RU" sz="2400" dirty="0" err="1">
                <a:latin typeface="Bookman Old Style" panose="02050604050505020204" pitchFamily="18" charset="0"/>
              </a:rPr>
              <a:t>инстанцирования</a:t>
            </a:r>
            <a:r>
              <a:rPr lang="ru-RU" sz="2400" dirty="0">
                <a:latin typeface="Bookman Old Style" panose="02050604050505020204" pitchFamily="18" charset="0"/>
              </a:rPr>
              <a:t> или, иными словами, процесс порождения классов и объектов. Среди них выделяются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Абстрактная фабрика (</a:t>
            </a:r>
            <a:r>
              <a:rPr lang="en-US" sz="2400" b="1" dirty="0">
                <a:solidFill>
                  <a:srgbClr val="000000"/>
                </a:solidFill>
                <a:latin typeface="Bookman Old Style" panose="02050604050505020204" pitchFamily="18" charset="0"/>
              </a:rPr>
              <a:t>Abstract Factory)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Строитель (</a:t>
            </a:r>
            <a:r>
              <a:rPr lang="en-US" sz="2400" b="1" dirty="0">
                <a:solidFill>
                  <a:srgbClr val="000000"/>
                </a:solidFill>
                <a:latin typeface="Bookman Old Style" panose="02050604050505020204" pitchFamily="18" charset="0"/>
              </a:rPr>
              <a:t>Builder)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Фабричный метод (</a:t>
            </a:r>
            <a:r>
              <a:rPr lang="en-US" sz="2400" b="1" dirty="0">
                <a:solidFill>
                  <a:srgbClr val="000000"/>
                </a:solidFill>
                <a:latin typeface="Bookman Old Style" panose="02050604050505020204" pitchFamily="18" charset="0"/>
              </a:rPr>
              <a:t>Factory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Прототип (</a:t>
            </a:r>
            <a:r>
              <a:rPr lang="en-US" sz="2400" b="1" dirty="0">
                <a:solidFill>
                  <a:srgbClr val="000000"/>
                </a:solidFill>
                <a:latin typeface="Bookman Old Style" panose="02050604050505020204" pitchFamily="18" charset="0"/>
              </a:rPr>
              <a:t>Prototype)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Одиночка (</a:t>
            </a:r>
            <a:r>
              <a:rPr lang="en-US" sz="2400" b="1" dirty="0">
                <a:solidFill>
                  <a:srgbClr val="000000"/>
                </a:solidFill>
                <a:latin typeface="Bookman Old Style" panose="02050604050505020204" pitchFamily="18" charset="0"/>
              </a:rPr>
              <a:t>Singleton</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7406308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a16="http://schemas.microsoft.com/office/drawing/2014/main" val="2643699640"/>
                    </a:ext>
                  </a:extLst>
                </a:gridCol>
                <a:gridCol w="9603302">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20040" y="0"/>
            <a:ext cx="11574780"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Структурные </a:t>
            </a:r>
            <a:r>
              <a:rPr lang="ru-RU" sz="2400" b="1" dirty="0">
                <a:latin typeface="Bookman Old Style" panose="02050604050505020204" pitchFamily="18" charset="0"/>
              </a:rPr>
              <a:t>паттерны </a:t>
            </a:r>
            <a:r>
              <a:rPr lang="ru-RU" sz="2400" dirty="0">
                <a:latin typeface="Bookman Old Style" panose="02050604050505020204" pitchFamily="18" charset="0"/>
              </a:rPr>
              <a:t>- рассматривает, как классы и объекты образуют более крупные структуры - более сложные по характеру классы и объекты. К таким шаблонам относятся</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Адаптер (</a:t>
            </a:r>
            <a:r>
              <a:rPr lang="en-US" sz="2400" b="1" dirty="0">
                <a:solidFill>
                  <a:srgbClr val="000000"/>
                </a:solidFill>
                <a:latin typeface="Bookman Old Style" panose="02050604050505020204" pitchFamily="18" charset="0"/>
              </a:rPr>
              <a:t>Adapter)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Мост (</a:t>
            </a:r>
            <a:r>
              <a:rPr lang="en-US" sz="2400" b="1" dirty="0">
                <a:solidFill>
                  <a:srgbClr val="000000"/>
                </a:solidFill>
                <a:latin typeface="Bookman Old Style" panose="02050604050505020204" pitchFamily="18" charset="0"/>
              </a:rPr>
              <a:t>Bridge)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Компоновщик (</a:t>
            </a:r>
            <a:r>
              <a:rPr lang="en-US" sz="2400" b="1" dirty="0">
                <a:solidFill>
                  <a:srgbClr val="000000"/>
                </a:solidFill>
                <a:latin typeface="Bookman Old Style" panose="02050604050505020204" pitchFamily="18" charset="0"/>
              </a:rPr>
              <a:t>Composite)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Декоратор (</a:t>
            </a:r>
            <a:r>
              <a:rPr lang="en-US" sz="2400" b="1" dirty="0">
                <a:solidFill>
                  <a:srgbClr val="000000"/>
                </a:solidFill>
                <a:latin typeface="Bookman Old Style" panose="02050604050505020204" pitchFamily="18" charset="0"/>
              </a:rPr>
              <a:t>Decorator)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Фасад (</a:t>
            </a:r>
            <a:r>
              <a:rPr lang="en-US" sz="2400" b="1" dirty="0">
                <a:solidFill>
                  <a:srgbClr val="000000"/>
                </a:solidFill>
                <a:latin typeface="Bookman Old Style" panose="02050604050505020204" pitchFamily="18" charset="0"/>
              </a:rPr>
              <a:t>Facade)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Приспособленец (</a:t>
            </a:r>
            <a:r>
              <a:rPr lang="en-US" sz="2400" b="1" dirty="0">
                <a:solidFill>
                  <a:srgbClr val="000000"/>
                </a:solidFill>
                <a:latin typeface="Bookman Old Style" panose="02050604050505020204" pitchFamily="18" charset="0"/>
              </a:rPr>
              <a:t>Flyweight)</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Заместитель (</a:t>
            </a:r>
            <a:r>
              <a:rPr lang="en-US" sz="2400" b="1" dirty="0">
                <a:solidFill>
                  <a:srgbClr val="000000"/>
                </a:solidFill>
                <a:latin typeface="Bookman Old Style" panose="02050604050505020204" pitchFamily="18" charset="0"/>
              </a:rPr>
              <a:t>Proxy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0892561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35280" y="0"/>
            <a:ext cx="11521440" cy="6740307"/>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Поведенческие паттерны</a:t>
            </a:r>
            <a:r>
              <a:rPr lang="ru-RU" sz="2400" dirty="0" smtClean="0">
                <a:latin typeface="Bookman Old Style" panose="02050604050505020204" pitchFamily="18" charset="0"/>
              </a:rPr>
              <a:t> </a:t>
            </a:r>
            <a:r>
              <a:rPr lang="ru-RU" sz="2400" dirty="0">
                <a:latin typeface="Bookman Old Style" panose="02050604050505020204" pitchFamily="18" charset="0"/>
              </a:rPr>
              <a:t>- они определяют алгоритмы и взаимодействие между классами и объектами, то есть их поведение. Среди подобных шаблонов можно выделить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Цепочка обязанностей (</a:t>
            </a:r>
            <a:r>
              <a:rPr lang="en-US" sz="2400" b="1" dirty="0">
                <a:solidFill>
                  <a:srgbClr val="000000"/>
                </a:solidFill>
                <a:latin typeface="Bookman Old Style" panose="02050604050505020204" pitchFamily="18" charset="0"/>
              </a:rPr>
              <a:t>Chain of responsibility)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Команда (</a:t>
            </a:r>
            <a:r>
              <a:rPr lang="en-US" sz="2400" b="1" dirty="0">
                <a:solidFill>
                  <a:srgbClr val="000000"/>
                </a:solidFill>
                <a:latin typeface="Bookman Old Style" panose="02050604050505020204" pitchFamily="18" charset="0"/>
              </a:rPr>
              <a:t>Command)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Интерпретатор (</a:t>
            </a:r>
            <a:r>
              <a:rPr lang="en-US" sz="2400" b="1" dirty="0">
                <a:solidFill>
                  <a:srgbClr val="000000"/>
                </a:solidFill>
                <a:latin typeface="Bookman Old Style" panose="02050604050505020204" pitchFamily="18" charset="0"/>
              </a:rPr>
              <a:t>Interpreter)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Итератор (</a:t>
            </a:r>
            <a:r>
              <a:rPr lang="en-US" sz="2400" b="1" dirty="0">
                <a:solidFill>
                  <a:srgbClr val="000000"/>
                </a:solidFill>
                <a:latin typeface="Bookman Old Style" panose="02050604050505020204" pitchFamily="18" charset="0"/>
              </a:rPr>
              <a:t>Iterator)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Посредник (</a:t>
            </a:r>
            <a:r>
              <a:rPr lang="en-US" sz="2400" b="1" dirty="0">
                <a:solidFill>
                  <a:srgbClr val="000000"/>
                </a:solidFill>
                <a:latin typeface="Bookman Old Style" panose="02050604050505020204" pitchFamily="18" charset="0"/>
              </a:rPr>
              <a:t>Mediator)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Хранитель (</a:t>
            </a:r>
            <a:r>
              <a:rPr lang="en-US" sz="2400" b="1" dirty="0">
                <a:solidFill>
                  <a:srgbClr val="000000"/>
                </a:solidFill>
                <a:latin typeface="Bookman Old Style" panose="02050604050505020204" pitchFamily="18" charset="0"/>
              </a:rPr>
              <a:t>Memento)</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Наблюдатель (</a:t>
            </a:r>
            <a:r>
              <a:rPr lang="en-US" sz="2400" b="1" dirty="0">
                <a:solidFill>
                  <a:srgbClr val="000000"/>
                </a:solidFill>
                <a:latin typeface="Bookman Old Style" panose="02050604050505020204" pitchFamily="18" charset="0"/>
              </a:rPr>
              <a:t>Observer)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Состояние (</a:t>
            </a:r>
            <a:r>
              <a:rPr lang="en-US" sz="2400" b="1" dirty="0">
                <a:solidFill>
                  <a:srgbClr val="000000"/>
                </a:solidFill>
                <a:latin typeface="Bookman Old Style" panose="02050604050505020204" pitchFamily="18" charset="0"/>
              </a:rPr>
              <a:t>State)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Стратегия (</a:t>
            </a:r>
            <a:r>
              <a:rPr lang="en-US" sz="2400" b="1" dirty="0">
                <a:solidFill>
                  <a:srgbClr val="000000"/>
                </a:solidFill>
                <a:latin typeface="Bookman Old Style" panose="02050604050505020204" pitchFamily="18" charset="0"/>
              </a:rPr>
              <a:t>Strategy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
        <p:nvSpPr>
          <p:cNvPr id="2" name="Прямоугольник 1"/>
          <p:cNvSpPr/>
          <p:nvPr/>
        </p:nvSpPr>
        <p:spPr>
          <a:xfrm>
            <a:off x="5196114" y="5539978"/>
            <a:ext cx="6995886" cy="1200329"/>
          </a:xfrm>
          <a:prstGeom prst="rect">
            <a:avLst/>
          </a:prstGeom>
        </p:spPr>
        <p:txBody>
          <a:bodyPr wrap="square">
            <a:spAutoFit/>
          </a:bodyPr>
          <a:lstStyle/>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Шаблонный метод (</a:t>
            </a:r>
            <a:r>
              <a:rPr lang="en-US" sz="2400" b="1" dirty="0">
                <a:solidFill>
                  <a:srgbClr val="000000"/>
                </a:solidFill>
                <a:latin typeface="Bookman Old Style" panose="02050604050505020204" pitchFamily="18" charset="0"/>
              </a:rPr>
              <a:t>Template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Посетитель (</a:t>
            </a:r>
            <a:r>
              <a:rPr lang="en-US" sz="2400" b="1" dirty="0">
                <a:solidFill>
                  <a:srgbClr val="000000"/>
                </a:solidFill>
                <a:latin typeface="Bookman Old Style" panose="02050604050505020204" pitchFamily="18" charset="0"/>
              </a:rPr>
              <a:t>Visitor)</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15808207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04800" y="0"/>
            <a:ext cx="11574780" cy="6740307"/>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Как выбрать нужный паттерн?</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Прежде всего при решении какой-нибудь проблемы надо выделить все используемые сущности и связи между ними и абстрагировать их от конкретной </a:t>
            </a:r>
            <a:r>
              <a:rPr lang="ru-RU" sz="2400" dirty="0" smtClean="0">
                <a:latin typeface="Bookman Old Style" panose="02050604050505020204" pitchFamily="18" charset="0"/>
              </a:rPr>
              <a:t>ситуации.</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Затем </a:t>
            </a:r>
            <a:r>
              <a:rPr lang="ru-RU" sz="2400" dirty="0">
                <a:latin typeface="Bookman Old Style" panose="02050604050505020204" pitchFamily="18" charset="0"/>
              </a:rPr>
              <a:t>надо посмотреть, вписывается ли абстрактная форма решения задачи в определенный паттерн. Например, суть решаемой задачи может состоять в создании новых объектов. В этом случае, возможно, стоит посмотреть на порождающие </a:t>
            </a:r>
            <a:r>
              <a:rPr lang="ru-RU" sz="2400" dirty="0" smtClean="0">
                <a:latin typeface="Bookman Old Style" panose="02050604050505020204" pitchFamily="18" charset="0"/>
              </a:rPr>
              <a:t>паттерны.</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Причем </a:t>
            </a:r>
            <a:r>
              <a:rPr lang="ru-RU" sz="2400" dirty="0">
                <a:latin typeface="Bookman Old Style" panose="02050604050505020204" pitchFamily="18" charset="0"/>
              </a:rPr>
              <a:t>лучше не сразу взять какой-то определенный паттерн - первый, который показался нужным, а посмотреть на несколько родственных паттернов из одной группы, которые решают одну и ту же задачу</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828981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289560" y="0"/>
            <a:ext cx="11658600"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a:t>
            </a:r>
            <a:r>
              <a:rPr lang="ru-RU" sz="2400" dirty="0" smtClean="0">
                <a:latin typeface="Bookman Old Style" panose="02050604050505020204" pitchFamily="18" charset="0"/>
              </a:rPr>
              <a:t>ажно </a:t>
            </a:r>
            <a:r>
              <a:rPr lang="ru-RU" sz="2400" dirty="0">
                <a:latin typeface="Bookman Old Style" panose="02050604050505020204" pitchFamily="18" charset="0"/>
              </a:rPr>
              <a:t>понимать смысл и назначение паттерна, явно представлять его абстрактную организацию и его возможные конкретные реализации. Один паттерн может иметь различные реализации, и чем чаще вы будете сталкиваться с этими реализациями, тем лучше вы будете понимать смысл паттерна. Но не стоит использовать паттерн, если вы его не понимаете, даже если он на первый взгляд поможет вам в решении задачи.</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И в конечном счете надо придерживаться принципа </a:t>
            </a:r>
            <a:r>
              <a:rPr lang="ru-RU" sz="2400" b="1" dirty="0">
                <a:latin typeface="Bookman Old Style" panose="02050604050505020204" pitchFamily="18" charset="0"/>
              </a:rPr>
              <a:t>KISS (</a:t>
            </a:r>
            <a:r>
              <a:rPr lang="ru-RU" sz="2400" b="1" dirty="0" err="1">
                <a:latin typeface="Bookman Old Style" panose="02050604050505020204" pitchFamily="18" charset="0"/>
              </a:rPr>
              <a:t>Keep</a:t>
            </a:r>
            <a:r>
              <a:rPr lang="ru-RU" sz="2400" b="1" dirty="0">
                <a:latin typeface="Bookman Old Style" panose="02050604050505020204" pitchFamily="18" charset="0"/>
              </a:rPr>
              <a:t> </a:t>
            </a:r>
            <a:r>
              <a:rPr lang="ru-RU" sz="2400" b="1" dirty="0" err="1">
                <a:latin typeface="Bookman Old Style" panose="02050604050505020204" pitchFamily="18" charset="0"/>
              </a:rPr>
              <a:t>It</a:t>
            </a:r>
            <a:r>
              <a:rPr lang="ru-RU" sz="2400" b="1" dirty="0">
                <a:latin typeface="Bookman Old Style" panose="02050604050505020204" pitchFamily="18" charset="0"/>
              </a:rPr>
              <a:t> </a:t>
            </a:r>
            <a:r>
              <a:rPr lang="ru-RU" sz="2400" b="1" dirty="0" err="1">
                <a:latin typeface="Bookman Old Style" panose="02050604050505020204" pitchFamily="18" charset="0"/>
              </a:rPr>
              <a:t>Simple</a:t>
            </a:r>
            <a:r>
              <a:rPr lang="ru-RU" sz="2400" b="1" dirty="0">
                <a:latin typeface="Bookman Old Style" panose="02050604050505020204" pitchFamily="18" charset="0"/>
              </a:rPr>
              <a:t>, </a:t>
            </a:r>
            <a:r>
              <a:rPr lang="ru-RU" sz="2400" b="1" dirty="0" err="1">
                <a:latin typeface="Bookman Old Style" panose="02050604050505020204" pitchFamily="18" charset="0"/>
              </a:rPr>
              <a:t>Stupid</a:t>
            </a:r>
            <a:r>
              <a:rPr lang="ru-RU" sz="2400" b="1" dirty="0">
                <a:latin typeface="Bookman Old Style" panose="02050604050505020204" pitchFamily="18" charset="0"/>
              </a:rPr>
              <a:t>) </a:t>
            </a:r>
            <a:r>
              <a:rPr lang="ru-RU" sz="2400" dirty="0">
                <a:latin typeface="Bookman Old Style" panose="02050604050505020204" pitchFamily="18" charset="0"/>
              </a:rPr>
              <a:t>- сохранять код программы по возможности простым и ясным. Ведь смысл паттернов не в усложнении кода программы, а наоборот в его упрощении.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288200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1273668394"/>
              </p:ext>
            </p:extLst>
          </p:nvPr>
        </p:nvGraphicFramePr>
        <p:xfrm>
          <a:off x="335280" y="0"/>
          <a:ext cx="11612880" cy="6823330"/>
        </p:xfrm>
        <a:graphic>
          <a:graphicData uri="http://schemas.openxmlformats.org/drawingml/2006/table">
            <a:tbl>
              <a:tblPr/>
              <a:tblGrid>
                <a:gridCol w="11612880">
                  <a:extLst>
                    <a:ext uri="{9D8B030D-6E8A-4147-A177-3AD203B41FA5}">
                      <a16:colId xmlns:a16="http://schemas.microsoft.com/office/drawing/2014/main" val="3868009994"/>
                    </a:ext>
                  </a:extLst>
                </a:gridCol>
              </a:tblGrid>
              <a:tr h="0">
                <a:tc>
                  <a:txBody>
                    <a:bodyPr/>
                    <a:lstStyle/>
                    <a:p>
                      <a:pPr algn="ctr">
                        <a:lnSpc>
                          <a:spcPct val="130000"/>
                        </a:lnSpc>
                      </a:pPr>
                      <a:r>
                        <a:rPr lang="ru-RU" sz="2400" b="1" dirty="0" smtClean="0">
                          <a:solidFill>
                            <a:schemeClr val="tx1"/>
                          </a:solidFill>
                          <a:effectLst/>
                          <a:latin typeface="Bookman Old Style" panose="02050604050505020204" pitchFamily="18" charset="0"/>
                        </a:rPr>
                        <a:t>Порождающие паттерны</a:t>
                      </a:r>
                      <a:endParaRPr lang="en-US" sz="2400" b="1" dirty="0" smtClean="0">
                        <a:solidFill>
                          <a:schemeClr val="tx1"/>
                        </a:solidFill>
                        <a:effectLst/>
                        <a:latin typeface="Bookman Old Style" panose="02050604050505020204" pitchFamily="18" charset="0"/>
                      </a:endParaRPr>
                    </a:p>
                    <a:p>
                      <a:pPr algn="just">
                        <a:lnSpc>
                          <a:spcPct val="130000"/>
                        </a:lnSpc>
                      </a:pPr>
                      <a:r>
                        <a:rPr lang="ru-RU" sz="2400" b="1" dirty="0" smtClean="0">
                          <a:solidFill>
                            <a:schemeClr val="tx1"/>
                          </a:solidFill>
                          <a:effectLst/>
                          <a:latin typeface="Bookman Old Style" panose="02050604050505020204" pitchFamily="18" charset="0"/>
                        </a:rPr>
                        <a:t>Фабричный метод (</a:t>
                      </a:r>
                      <a:r>
                        <a:rPr lang="en-US" sz="2400" b="1" dirty="0" smtClean="0">
                          <a:solidFill>
                            <a:schemeClr val="tx1"/>
                          </a:solidFill>
                          <a:effectLst/>
                          <a:latin typeface="Bookman Old Style" panose="02050604050505020204" pitchFamily="18" charset="0"/>
                        </a:rPr>
                        <a:t>Factory Method)</a:t>
                      </a:r>
                    </a:p>
                    <a:p>
                      <a:pPr algn="just">
                        <a:lnSpc>
                          <a:spcPct val="130000"/>
                        </a:lnSpc>
                      </a:pPr>
                      <a:r>
                        <a:rPr lang="ru-RU" sz="2400" b="0" dirty="0" smtClean="0">
                          <a:solidFill>
                            <a:schemeClr val="tx1"/>
                          </a:solidFill>
                          <a:effectLst/>
                          <a:latin typeface="Bookman Old Style" panose="02050604050505020204" pitchFamily="18" charset="0"/>
                        </a:rPr>
                        <a:t>это паттерн, который определяет интерфейс для создания объектов некоторого класса, но непосредственное решение о том, объект какого класса создавать происходит в подклассах. То есть паттерн предполагает, что базовый класс делегирует создание объектов классам-наследникам.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r h="0">
                <a:tc>
                  <a:txBody>
                    <a:bodyPr/>
                    <a:lstStyle/>
                    <a:p>
                      <a:pPr algn="just">
                        <a:lnSpc>
                          <a:spcPct val="130000"/>
                        </a:lnSpc>
                      </a:pPr>
                      <a:r>
                        <a:rPr lang="ru-RU" sz="2400" b="0" dirty="0" smtClean="0">
                          <a:solidFill>
                            <a:schemeClr val="tx1"/>
                          </a:solidFill>
                          <a:effectLst/>
                          <a:latin typeface="Bookman Old Style" panose="02050604050505020204" pitchFamily="18" charset="0"/>
                        </a:rPr>
                        <a:t>Когда надо применять паттерн</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заранее неизвестно, объекты каких типов необходимо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система должна быть независимой от процесса создания новых объектов и расширяемой: в нее можно легко вводить новые классы, объекты которых система должна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создание новых объектов необходимо делегировать из базового класса классам 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3439115553"/>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32176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0"/>
            <a:ext cx="11591926" cy="6924973"/>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Допустим</a:t>
            </a:r>
            <a:r>
              <a:rPr lang="ru-RU" sz="2400" dirty="0">
                <a:latin typeface="Bookman Old Style" panose="02050604050505020204" pitchFamily="18" charset="0"/>
              </a:rPr>
              <a:t>, мы создаем программу для сферы строительства. Возможно, вначале мы захотим построить многоэтажный панельный дом. И для этого выбирается соответствующий подрядчик, который возводит каменные дома. Затем нам захочется построить деревянный дом и для этого также надо будет выбрать нужного </a:t>
            </a:r>
            <a:r>
              <a:rPr lang="ru-RU" sz="2400" dirty="0" smtClean="0">
                <a:latin typeface="Bookman Old Style" panose="02050604050505020204" pitchFamily="18" charset="0"/>
              </a:rPr>
              <a:t>подрядчика</a:t>
            </a:r>
            <a:r>
              <a:rPr lang="en-US" sz="2400" dirty="0" smtClean="0"/>
              <a:t>.</a:t>
            </a:r>
            <a:endParaRPr lang="en-US" sz="2400" dirty="0">
              <a:solidFill>
                <a:srgbClr val="0000FF"/>
              </a:solidFill>
              <a:latin typeface="Consolas" panose="020B0609020204030204" pitchFamily="49" charset="0"/>
            </a:endParaRPr>
          </a:p>
          <a:p>
            <a:endParaRPr lang="en-US" sz="2400" dirty="0">
              <a:solidFill>
                <a:srgbClr val="0000FF"/>
              </a:solidFill>
              <a:latin typeface="Consolas" panose="020B0609020204030204" pitchFamily="49" charset="0"/>
            </a:endParaRPr>
          </a:p>
          <a:p>
            <a:r>
              <a:rPr lang="en-US" sz="2400" dirty="0" smtClean="0">
                <a:solidFill>
                  <a:srgbClr val="0000FF"/>
                </a:solidFill>
                <a:latin typeface="Consolas" panose="020B0609020204030204" pitchFamily="49" charset="0"/>
              </a:rPr>
              <a:t>abstract</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Панельный дом построен"</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Деревянный дом построен"</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8121522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ru-RU" sz="2400" dirty="0">
                <a:solidFill>
                  <a:srgbClr val="008000"/>
                </a:solidFill>
                <a:latin typeface="Consolas" panose="020B0609020204030204" pitchFamily="49" charset="0"/>
              </a:rPr>
              <a:t>// абстрактный класс строительной компании</a:t>
            </a:r>
            <a:endParaRPr lang="ru-RU"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фабричный метод</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панельные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деревянные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30053505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42874" y="0"/>
            <a:ext cx="12049126" cy="6740307"/>
          </a:xfrm>
          <a:prstGeom prst="rect">
            <a:avLst/>
          </a:prstGeom>
        </p:spPr>
        <p:txBody>
          <a:bodyPr wrap="square">
            <a:spAutoFit/>
          </a:bodyPr>
          <a:lstStyle/>
          <a:p>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ООО </a:t>
            </a:r>
            <a:r>
              <a:rPr lang="ru-RU" sz="2400" dirty="0" err="1">
                <a:solidFill>
                  <a:srgbClr val="A31515"/>
                </a:solidFill>
                <a:latin typeface="Consolas" panose="020B0609020204030204" pitchFamily="49" charset="0"/>
              </a:rPr>
              <a:t>КирпичСтрой</a:t>
            </a:r>
            <a:r>
              <a:rPr lang="ru-RU" sz="2400" dirty="0">
                <a:solidFill>
                  <a:srgbClr val="A31515"/>
                </a:solidFill>
                <a:latin typeface="Consolas" panose="020B0609020204030204" pitchFamily="49" charset="0"/>
              </a:rPr>
              <a:t>"</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house2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Частный застройщик"</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smtClean="0">
                <a:solidFill>
                  <a:srgbClr val="3B3B3B"/>
                </a:solidFill>
                <a:latin typeface="Consolas" panose="020B0609020204030204" pitchFamily="49" charset="0"/>
              </a:rPr>
              <a:t>();</a:t>
            </a:r>
          </a:p>
          <a:p>
            <a:endParaRPr lang="en-US"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В качестве абстрактного класса </a:t>
            </a:r>
            <a:r>
              <a:rPr lang="ru-RU" sz="2400" dirty="0" err="1">
                <a:latin typeface="Bookman Old Style" panose="02050604050505020204" pitchFamily="18" charset="0"/>
              </a:rPr>
              <a:t>Product</a:t>
            </a:r>
            <a:r>
              <a:rPr lang="ru-RU" sz="2400" dirty="0">
                <a:latin typeface="Bookman Old Style" panose="02050604050505020204" pitchFamily="18" charset="0"/>
              </a:rPr>
              <a:t> здесь выступает класс </a:t>
            </a:r>
            <a:r>
              <a:rPr lang="ru-RU" sz="2400" dirty="0" err="1">
                <a:latin typeface="Bookman Old Style" panose="02050604050505020204" pitchFamily="18" charset="0"/>
              </a:rPr>
              <a:t>House</a:t>
            </a:r>
            <a:r>
              <a:rPr lang="ru-RU" sz="2400" dirty="0">
                <a:latin typeface="Bookman Old Style" panose="02050604050505020204" pitchFamily="18" charset="0"/>
              </a:rPr>
              <a:t>. Его две конкретные реализации - </a:t>
            </a:r>
            <a:r>
              <a:rPr lang="ru-RU" sz="2400" dirty="0" err="1">
                <a:latin typeface="Bookman Old Style" panose="02050604050505020204" pitchFamily="18" charset="0"/>
              </a:rPr>
              <a:t>PanelHouse</a:t>
            </a:r>
            <a:r>
              <a:rPr lang="ru-RU" sz="2400" dirty="0">
                <a:latin typeface="Bookman Old Style" panose="02050604050505020204" pitchFamily="18" charset="0"/>
              </a:rPr>
              <a:t> и </a:t>
            </a:r>
            <a:r>
              <a:rPr lang="ru-RU" sz="2400" dirty="0" err="1">
                <a:latin typeface="Bookman Old Style" panose="02050604050505020204" pitchFamily="18" charset="0"/>
              </a:rPr>
              <a:t>WoodHouse</a:t>
            </a:r>
            <a:r>
              <a:rPr lang="ru-RU" sz="2400" dirty="0">
                <a:latin typeface="Bookman Old Style" panose="02050604050505020204" pitchFamily="18" charset="0"/>
              </a:rPr>
              <a:t> представляют типы домов, которые будут строить подрядчики. В качестве абстрактного класса создателя выступает </a:t>
            </a:r>
            <a:r>
              <a:rPr lang="ru-RU" sz="2400" dirty="0" err="1">
                <a:latin typeface="Bookman Old Style" panose="02050604050505020204" pitchFamily="18" charset="0"/>
              </a:rPr>
              <a:t>Developer</a:t>
            </a:r>
            <a:r>
              <a:rPr lang="ru-RU" sz="2400" dirty="0">
                <a:latin typeface="Bookman Old Style" panose="02050604050505020204" pitchFamily="18" charset="0"/>
              </a:rPr>
              <a:t>, определяющий абстрактный метод </a:t>
            </a:r>
            <a:r>
              <a:rPr lang="ru-RU" sz="2400" dirty="0" err="1">
                <a:latin typeface="Bookman Old Style" panose="02050604050505020204" pitchFamily="18" charset="0"/>
              </a:rPr>
              <a:t>Create</a:t>
            </a:r>
            <a:r>
              <a:rPr lang="ru-RU" sz="2400" dirty="0">
                <a:latin typeface="Bookman Old Style" panose="02050604050505020204" pitchFamily="18" charset="0"/>
              </a:rPr>
              <a:t>(). Этот метод реализуется в классах-наследниках </a:t>
            </a:r>
            <a:r>
              <a:rPr lang="ru-RU" sz="2400" dirty="0" err="1">
                <a:latin typeface="Bookman Old Style" panose="02050604050505020204" pitchFamily="18" charset="0"/>
              </a:rPr>
              <a:t>WoodDeveloper</a:t>
            </a:r>
            <a:r>
              <a:rPr lang="ru-RU" sz="2400" dirty="0">
                <a:latin typeface="Bookman Old Style" panose="02050604050505020204" pitchFamily="18" charset="0"/>
              </a:rPr>
              <a:t> и </a:t>
            </a:r>
            <a:r>
              <a:rPr lang="ru-RU" sz="2400" dirty="0" err="1">
                <a:latin typeface="Bookman Old Style" panose="02050604050505020204" pitchFamily="18" charset="0"/>
              </a:rPr>
              <a:t>PanelDeveloper</a:t>
            </a:r>
            <a:r>
              <a:rPr lang="ru-RU" sz="2400" dirty="0">
                <a:latin typeface="Bookman Old Style" panose="02050604050505020204" pitchFamily="18" charset="0"/>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2400" dirty="0" err="1">
                <a:latin typeface="Bookman Old Style" panose="02050604050505020204" pitchFamily="18" charset="0"/>
              </a:rPr>
              <a:t>House</a:t>
            </a:r>
            <a:r>
              <a:rPr lang="ru-RU" sz="2400" dirty="0">
                <a:latin typeface="Bookman Old Style" panose="02050604050505020204" pitchFamily="18" charset="0"/>
              </a:rPr>
              <a:t>, и определить класс соответствующего </a:t>
            </a:r>
            <a:r>
              <a:rPr lang="ru-RU" sz="2400" dirty="0" smtClean="0">
                <a:latin typeface="Bookman Old Style" panose="02050604050505020204" pitchFamily="18" charset="0"/>
              </a:rPr>
              <a:t>подрядчика.</a:t>
            </a:r>
            <a:r>
              <a:rPr lang="en-US" sz="2400" dirty="0" smtClean="0">
                <a:latin typeface="Bookman Old Style" panose="02050604050505020204" pitchFamily="18" charset="0"/>
              </a:rPr>
              <a:t> </a:t>
            </a:r>
            <a:r>
              <a:rPr lang="ru-RU" sz="2400" dirty="0" smtClean="0">
                <a:latin typeface="Bookman Old Style" panose="02050604050505020204" pitchFamily="18" charset="0"/>
              </a:rPr>
              <a:t>Таким </a:t>
            </a:r>
            <a:r>
              <a:rPr lang="ru-RU" sz="2400" dirty="0">
                <a:latin typeface="Bookman Old Style" panose="02050604050505020204" pitchFamily="18" charset="0"/>
              </a:rPr>
              <a:t>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777008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85750" y="0"/>
            <a:ext cx="11591925" cy="5632311"/>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Одиночка (</a:t>
            </a:r>
            <a:r>
              <a:rPr lang="ru-RU" sz="2400" b="1" dirty="0" err="1">
                <a:latin typeface="Bookman Old Style" panose="02050604050505020204" pitchFamily="18" charset="0"/>
              </a:rPr>
              <a:t>Singleton</a:t>
            </a:r>
            <a:r>
              <a:rPr lang="ru-RU" sz="2400" b="1" dirty="0">
                <a:latin typeface="Bookman Old Style" panose="02050604050505020204" pitchFamily="18" charset="0"/>
              </a:rPr>
              <a:t>, </a:t>
            </a:r>
            <a:r>
              <a:rPr lang="ru-RU" sz="2400" b="1" dirty="0" err="1">
                <a:latin typeface="Bookman Old Style" panose="02050604050505020204" pitchFamily="18" charset="0"/>
              </a:rPr>
              <a:t>Синглтон</a:t>
            </a:r>
            <a:r>
              <a:rPr lang="ru-RU" sz="2400" b="1" dirty="0">
                <a:latin typeface="Bookman Old Style" panose="02050604050505020204" pitchFamily="18" charset="0"/>
              </a:rPr>
              <a:t>) </a:t>
            </a:r>
            <a:r>
              <a:rPr lang="ru-RU" sz="2400" dirty="0">
                <a:latin typeface="Bookman Old Style" panose="02050604050505020204" pitchFamily="18" charset="0"/>
              </a:rPr>
              <a:t>- порождающий паттерн, который гарантирует, что для определенного класса будет создан только один объект, а также предоставит к этому объекту точку доступа.</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Когда надо использовать </a:t>
            </a:r>
            <a:r>
              <a:rPr lang="ru-RU" sz="2400" dirty="0" err="1">
                <a:latin typeface="Bookman Old Style" panose="02050604050505020204" pitchFamily="18" charset="0"/>
              </a:rPr>
              <a:t>Синглтон</a:t>
            </a:r>
            <a:r>
              <a:rPr lang="ru-RU" sz="2400" dirty="0">
                <a:latin typeface="Bookman Old Style" panose="02050604050505020204" pitchFamily="18" charset="0"/>
              </a:rPr>
              <a:t>? Когда необходимо, чтобы для класса существовал только один экземпляр</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err="1">
                <a:latin typeface="Bookman Old Style" panose="02050604050505020204" pitchFamily="18" charset="0"/>
              </a:rPr>
              <a:t>Синглтон</a:t>
            </a:r>
            <a:r>
              <a:rPr lang="ru-RU" sz="2400" dirty="0">
                <a:latin typeface="Bookman Old Style" panose="02050604050505020204" pitchFamily="18" charset="0"/>
              </a:rPr>
              <a:t> позволяет создать объект только при его необходимости. Если объект не нужен, то он не будет создан. В этом отличие </a:t>
            </a:r>
            <a:r>
              <a:rPr lang="ru-RU" sz="2400" dirty="0" err="1">
                <a:latin typeface="Bookman Old Style" panose="02050604050505020204" pitchFamily="18" charset="0"/>
              </a:rPr>
              <a:t>синглтона</a:t>
            </a:r>
            <a:r>
              <a:rPr lang="ru-RU" sz="2400" dirty="0">
                <a:latin typeface="Bookman Old Style" panose="02050604050505020204" pitchFamily="18" charset="0"/>
              </a:rPr>
              <a:t> от глобальных переменных.</a:t>
            </a:r>
          </a:p>
        </p:txBody>
      </p:sp>
    </p:spTree>
    <p:extLst>
      <p:ext uri="{BB962C8B-B14F-4D97-AF65-F5344CB8AC3E}">
        <p14:creationId xmlns:p14="http://schemas.microsoft.com/office/powerpoint/2010/main" val="11742271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smtClean="0">
                <a:solidFill>
                  <a:srgbClr val="0000FF"/>
                </a:solidFill>
                <a:latin typeface="Consolas" panose="020B0609020204030204" pitchFamily="49" charset="0"/>
              </a:rPr>
              <a:t>public</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if</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null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29221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a16="http://schemas.microsoft.com/office/drawing/2014/main" val="2643699640"/>
                    </a:ext>
                  </a:extLst>
                </a:gridCol>
                <a:gridCol w="975104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323850"/>
            <a:ext cx="11915775" cy="3416320"/>
          </a:xfrm>
          <a:prstGeom prst="rect">
            <a:avLst/>
          </a:prstGeom>
        </p:spPr>
        <p:txBody>
          <a:bodyPr wrap="square">
            <a:spAutoFit/>
          </a:bodyPr>
          <a:lstStyle/>
          <a:p>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comp</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8.1"</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у нас не получится изменить ОС, так как объект уже создан    </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10"</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17625118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47650" y="0"/>
            <a:ext cx="11658600" cy="6740307"/>
          </a:xfrm>
          <a:prstGeom prst="rect">
            <a:avLst/>
          </a:prstGeom>
        </p:spPr>
        <p:txBody>
          <a:bodyPr wrap="square">
            <a:spAutoFit/>
          </a:bodyPr>
          <a:lstStyle/>
          <a:p>
            <a:pPr algn="ctr"/>
            <a:r>
              <a:rPr lang="ru-RU" sz="2400" b="1" dirty="0">
                <a:latin typeface="Bookman Old Style" panose="02050604050505020204" pitchFamily="18" charset="0"/>
              </a:rPr>
              <a:t>Паттерны поведения</a:t>
            </a:r>
            <a:endParaRPr lang="en-US" sz="2400" b="1" dirty="0" smtClean="0">
              <a:latin typeface="Bookman Old Style" panose="02050604050505020204" pitchFamily="18" charset="0"/>
            </a:endParaRPr>
          </a:p>
          <a:p>
            <a:pPr algn="just"/>
            <a:r>
              <a:rPr lang="ru-RU" sz="2400" b="1" dirty="0" smtClean="0">
                <a:latin typeface="Bookman Old Style" panose="02050604050505020204" pitchFamily="18" charset="0"/>
              </a:rPr>
              <a:t>Паттерн </a:t>
            </a:r>
            <a:r>
              <a:rPr lang="ru-RU" sz="2400" b="1" dirty="0">
                <a:latin typeface="Bookman Old Style" panose="02050604050505020204" pitchFamily="18" charset="0"/>
              </a:rPr>
              <a:t>Стратегия (</a:t>
            </a:r>
            <a:r>
              <a:rPr lang="ru-RU" sz="2400" b="1" dirty="0" err="1">
                <a:latin typeface="Bookman Old Style" panose="02050604050505020204" pitchFamily="18" charset="0"/>
              </a:rPr>
              <a:t>Strategy</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шаблон проектирования, который определяет набор алгоритмов, инкапсулирует каждый из них и обеспечивает их взаимозаменяемость. В зависимости от ситуации мы можем легко заменить один используемый алгоритм другим. При этом замена алгоритма происходит независимо от объекта, который использует данный алгоритм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algn="just"/>
            <a:r>
              <a:rPr lang="ru-RU" sz="2400" b="1" dirty="0">
                <a:latin typeface="Bookman Old Style" panose="02050604050505020204" pitchFamily="18" charset="0"/>
              </a:rPr>
              <a:t>Когда использовать стратегию?</a:t>
            </a:r>
          </a:p>
          <a:p>
            <a:pPr marL="342900" indent="-342900" algn="just">
              <a:buFont typeface="Arial" panose="020B0604020202020204" pitchFamily="34" charset="0"/>
              <a:buChar char="•"/>
            </a:pPr>
            <a:r>
              <a:rPr lang="ru-RU" sz="2400" dirty="0">
                <a:latin typeface="Bookman Old Style" panose="02050604050505020204" pitchFamily="18" charset="0"/>
              </a:rPr>
              <a:t>Когда есть несколько родственных классов, которые отличаются поведением. Можно задать один основной класс, а разные варианты поведения вынести в отдельные классы и при необходимости их </a:t>
            </a:r>
            <a:r>
              <a:rPr lang="ru-RU" sz="2400" dirty="0" smtClean="0">
                <a:latin typeface="Bookman Old Style" panose="02050604050505020204" pitchFamily="18" charset="0"/>
              </a:rPr>
              <a:t>применять</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обеспечить выбор из нескольких вариантов алгоритмов, которые можно легко менять в зависимости от </a:t>
            </a:r>
            <a:r>
              <a:rPr lang="ru-RU" sz="2400" dirty="0" smtClean="0">
                <a:latin typeface="Bookman Old Style" panose="02050604050505020204" pitchFamily="18" charset="0"/>
              </a:rPr>
              <a:t>условий</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менять поведение объектов на стадии выполнения </a:t>
            </a:r>
            <a:r>
              <a:rPr lang="ru-RU" sz="2400" dirty="0" smtClean="0">
                <a:latin typeface="Bookman Old Style" panose="02050604050505020204" pitchFamily="18" charset="0"/>
              </a:rPr>
              <a:t>программы</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класс, применяющий определенную функциональность, ничего не должен знать о ее реализации</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23405022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33350" y="0"/>
            <a:ext cx="11991975" cy="6740307"/>
          </a:xfrm>
          <a:prstGeom prst="rect">
            <a:avLst/>
          </a:prstGeom>
        </p:spPr>
        <p:txBody>
          <a:bodyPr wrap="square">
            <a:spAutoFit/>
          </a:bodyPr>
          <a:lstStyle/>
          <a:p>
            <a:pPr algn="just"/>
            <a:r>
              <a:rPr lang="ru-RU" sz="2400" b="1" dirty="0" smtClean="0">
                <a:solidFill>
                  <a:srgbClr val="000000"/>
                </a:solidFill>
                <a:latin typeface="Bookman Old Style" panose="02050604050505020204" pitchFamily="18" charset="0"/>
              </a:rPr>
              <a:t>Пример</a:t>
            </a:r>
            <a:r>
              <a:rPr lang="ru-RU" sz="2400" dirty="0">
                <a:solidFill>
                  <a:srgbClr val="000000"/>
                </a:solidFill>
                <a:latin typeface="Bookman Old Style" panose="02050604050505020204" pitchFamily="18" charset="0"/>
              </a:rPr>
              <a:t>. Существуют различные легковые машины, которые используют разные источники энергии: электричество, бензин, газ и так далее. Есть гибридные автомобили. В целом они похожи и отличаются преимущественно видом источника энергии. Не говоря уже о том, что мы можем изменить применяемый источник энергии, модифицировав автомобиль. </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onsolas" panose="020B0609020204030204" pitchFamily="49" charset="0"/>
              </a:rPr>
              <a:t>interface</a:t>
            </a:r>
            <a:r>
              <a:rPr lang="en-US" sz="2400" dirty="0" smtClean="0">
                <a:solidFill>
                  <a:srgbClr val="3B3B3B"/>
                </a:solidFill>
                <a:latin typeface="Consolas" panose="020B0609020204030204" pitchFamily="49" charset="0"/>
              </a:rPr>
              <a:t> </a:t>
            </a:r>
            <a:r>
              <a:rPr lang="en-US" sz="2400" dirty="0" err="1" smtClean="0">
                <a:solidFill>
                  <a:srgbClr val="267F99"/>
                </a:solidFill>
                <a:latin typeface="Consolas" panose="020B0609020204030204" pitchFamily="49" charset="0"/>
              </a:rPr>
              <a:t>Imovable</a:t>
            </a:r>
            <a:r>
              <a:rPr lang="ru-RU" sz="2400" dirty="0">
                <a:solidFill>
                  <a:srgbClr val="267F99"/>
                </a:solidFill>
                <a:latin typeface="Consolas" panose="020B0609020204030204" pitchFamily="49" charset="0"/>
              </a:rPr>
              <a:t> </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бензине"</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ElectricMove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endParaRPr lang="en-US" sz="2400" dirty="0" smtClean="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smtClean="0">
                <a:solidFill>
                  <a:srgbClr val="000000"/>
                </a:solidFill>
                <a:latin typeface="Consolas" panose="020B0609020204030204" pitchFamily="49" charset="0"/>
              </a:rPr>
              <a:t>=&gt;</a:t>
            </a:r>
            <a:r>
              <a:rPr lang="en-US" sz="2400" dirty="0" smtClean="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электричестве"</a:t>
            </a:r>
            <a:r>
              <a:rPr lang="ru-RU" sz="2400" dirty="0">
                <a:solidFill>
                  <a:srgbClr val="3B3B3B"/>
                </a:solidFill>
                <a:latin typeface="Consolas" panose="020B0609020204030204" pitchFamily="49" charset="0"/>
              </a:rPr>
              <a:t>); </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23384662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647700" y="514350"/>
            <a:ext cx="12192000" cy="489364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Car</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кол-во пассажиров</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модель автомобиля</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Movable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p:txBody>
      </p:sp>
    </p:spTree>
    <p:extLst>
      <p:ext uri="{BB962C8B-B14F-4D97-AF65-F5344CB8AC3E}">
        <p14:creationId xmlns:p14="http://schemas.microsoft.com/office/powerpoint/2010/main" val="21801886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49" y="371475"/>
            <a:ext cx="11506201" cy="5078313"/>
          </a:xfrm>
          <a:prstGeom prst="rect">
            <a:avLst/>
          </a:prstGeom>
        </p:spPr>
        <p:txBody>
          <a:bodyPr wrap="square">
            <a:spAutoFit/>
          </a:bodyPr>
          <a:lstStyle/>
          <a:p>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auto</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a:solidFill>
                  <a:srgbClr val="098658"/>
                </a:solidFill>
                <a:latin typeface="Consolas" panose="020B0609020204030204" pitchFamily="49" charset="0"/>
              </a:rPr>
              <a:t>4</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"Volvo"</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ElectricMove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p>
          <a:p>
            <a:pPr algn="just">
              <a:lnSpc>
                <a:spcPct val="150000"/>
              </a:lnSpc>
            </a:pPr>
            <a:endParaRPr lang="ru-RU" sz="2400" dirty="0" smtClean="0">
              <a:latin typeface="Bookman Old Style" panose="02050604050505020204" pitchFamily="18" charset="0"/>
            </a:endParaRPr>
          </a:p>
          <a:p>
            <a:pPr algn="just">
              <a:lnSpc>
                <a:spcPct val="150000"/>
              </a:lnSpc>
            </a:pPr>
            <a:r>
              <a:rPr lang="ru-RU" sz="2400" dirty="0" smtClean="0">
                <a:latin typeface="Bookman Old Style" panose="02050604050505020204" pitchFamily="18" charset="0"/>
              </a:rPr>
              <a:t>В </a:t>
            </a:r>
            <a:r>
              <a:rPr lang="ru-RU" sz="2400" dirty="0">
                <a:latin typeface="Bookman Old Style" panose="02050604050505020204" pitchFamily="18" charset="0"/>
              </a:rPr>
              <a:t>данном случае в качестве </a:t>
            </a:r>
            <a:r>
              <a:rPr lang="ru-RU" sz="2400" dirty="0" err="1">
                <a:latin typeface="Bookman Old Style" panose="02050604050505020204" pitchFamily="18" charset="0"/>
              </a:rPr>
              <a:t>IStrategy</a:t>
            </a:r>
            <a:r>
              <a:rPr lang="ru-RU" sz="2400" dirty="0">
                <a:latin typeface="Bookman Old Style" panose="02050604050505020204" pitchFamily="18" charset="0"/>
              </a:rPr>
              <a:t> выступает интерфейс </a:t>
            </a:r>
            <a:r>
              <a:rPr lang="ru-RU" sz="2400" dirty="0" err="1">
                <a:latin typeface="Bookman Old Style" panose="02050604050505020204" pitchFamily="18" charset="0"/>
              </a:rPr>
              <a:t>IMovable</a:t>
            </a:r>
            <a:r>
              <a:rPr lang="ru-RU" sz="2400" dirty="0">
                <a:latin typeface="Bookman Old Style" panose="02050604050505020204" pitchFamily="18" charset="0"/>
              </a:rPr>
              <a:t>, определяющий метод </a:t>
            </a:r>
            <a:r>
              <a:rPr lang="ru-RU" sz="2400" dirty="0" err="1">
                <a:latin typeface="Bookman Old Style" panose="02050604050505020204" pitchFamily="18" charset="0"/>
              </a:rPr>
              <a:t>Move</a:t>
            </a:r>
            <a:r>
              <a:rPr lang="ru-RU" sz="2400" dirty="0">
                <a:latin typeface="Bookman Old Style" panose="02050604050505020204" pitchFamily="18" charset="0"/>
              </a:rPr>
              <a:t>(). А реализующий этот интерфейс семейство алгоритмов представлено классами </a:t>
            </a:r>
            <a:r>
              <a:rPr lang="ru-RU" sz="2400" dirty="0" err="1">
                <a:latin typeface="Bookman Old Style" panose="02050604050505020204" pitchFamily="18" charset="0"/>
              </a:rPr>
              <a:t>ElectricMove</a:t>
            </a:r>
            <a:r>
              <a:rPr lang="ru-RU" sz="2400" dirty="0">
                <a:latin typeface="Bookman Old Style" panose="02050604050505020204" pitchFamily="18" charset="0"/>
              </a:rPr>
              <a:t> и </a:t>
            </a:r>
            <a:r>
              <a:rPr lang="ru-RU" sz="2400" dirty="0" err="1">
                <a:latin typeface="Bookman Old Style" panose="02050604050505020204" pitchFamily="18" charset="0"/>
              </a:rPr>
              <a:t>PetroleMove</a:t>
            </a:r>
            <a:r>
              <a:rPr lang="ru-RU" sz="2400" dirty="0">
                <a:latin typeface="Bookman Old Style" panose="02050604050505020204" pitchFamily="18" charset="0"/>
              </a:rPr>
              <a:t>. И данные алгоритмы использует класс </a:t>
            </a:r>
            <a:r>
              <a:rPr lang="ru-RU" sz="2400" dirty="0" err="1">
                <a:latin typeface="Bookman Old Style" panose="02050604050505020204" pitchFamily="18" charset="0"/>
              </a:rPr>
              <a:t>Car</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1186956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50" y="0"/>
            <a:ext cx="11496675" cy="4524315"/>
          </a:xfrm>
          <a:prstGeom prst="rect">
            <a:avLst/>
          </a:prstGeom>
        </p:spPr>
        <p:txBody>
          <a:bodyPr wrap="square">
            <a:spAutoFit/>
          </a:bodyPr>
          <a:lstStyle/>
          <a:p>
            <a:pPr algn="ctr">
              <a:lnSpc>
                <a:spcPct val="150000"/>
              </a:lnSpc>
            </a:pPr>
            <a:r>
              <a:rPr lang="ru-RU" sz="2400" b="1" dirty="0">
                <a:latin typeface="Bookman Old Style" panose="02050604050505020204" pitchFamily="18" charset="0"/>
              </a:rPr>
              <a:t>Структурные </a:t>
            </a:r>
            <a:r>
              <a:rPr lang="ru-RU" sz="2400" b="1" dirty="0" smtClean="0">
                <a:latin typeface="Bookman Old Style" panose="02050604050505020204" pitchFamily="18" charset="0"/>
              </a:rPr>
              <a:t>паттерны</a:t>
            </a:r>
            <a:endParaRPr lang="ru-RU" sz="2400" b="1" dirty="0">
              <a:effectLst/>
              <a:latin typeface="Bookman Old Style" panose="02050604050505020204" pitchFamily="18" charset="0"/>
            </a:endParaRPr>
          </a:p>
          <a:p>
            <a:pPr algn="just">
              <a:lnSpc>
                <a:spcPct val="150000"/>
              </a:lnSpc>
            </a:pPr>
            <a:r>
              <a:rPr lang="ru-RU" sz="2400" b="1" dirty="0">
                <a:latin typeface="Bookman Old Style" panose="02050604050505020204" pitchFamily="18" charset="0"/>
              </a:rPr>
              <a:t>Декоратор (</a:t>
            </a:r>
            <a:r>
              <a:rPr lang="ru-RU" sz="2400" b="1" dirty="0" err="1">
                <a:latin typeface="Bookman Old Style" panose="02050604050505020204" pitchFamily="18" charset="0"/>
              </a:rPr>
              <a:t>Decorator</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структурный шаблон проектирования, который позволяет динамически подключать к объекту дополнительную функциональность</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Для определения нового функционала в классах нередко используется наследование. Декораторы же предоставляет наследованию более гибкую альтернативу, поскольку позволяют динамически в процессе выполнения определять новые возможности у объектов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61930560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225" y="0"/>
            <a:ext cx="11572876"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Когда </a:t>
            </a:r>
            <a:r>
              <a:rPr lang="ru-RU" sz="2400" b="1" dirty="0">
                <a:latin typeface="Bookman Old Style" panose="02050604050505020204" pitchFamily="18" charset="0"/>
              </a:rPr>
              <a:t>следует использовать декораторы?</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надо динамически добавлять к объекту новые функциональные возможности. При этом данные возможности могут быть сняты с </a:t>
            </a:r>
            <a:r>
              <a:rPr lang="ru-RU" sz="2400" dirty="0" smtClean="0">
                <a:latin typeface="Bookman Old Style" panose="02050604050505020204" pitchFamily="18" charset="0"/>
              </a:rPr>
              <a:t>объекта</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применение наследования неприемлемо. Например, если нам надо определить множество различных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 и для каждой функциональности наследовать отдельный класс, то структура классов может очень сильно разрастись. Еще больше она может разрастись, если нам необходимо создать классы, реализующие все возможные сочетания добавляемых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42826002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52425" y="0"/>
            <a:ext cx="11515726" cy="3416320"/>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Рассмотрим пример. </a:t>
            </a:r>
            <a:r>
              <a:rPr lang="ru-RU" sz="2400" dirty="0">
                <a:latin typeface="Bookman Old Style" panose="02050604050505020204" pitchFamily="18" charset="0"/>
              </a:rPr>
              <a:t>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p>
        </p:txBody>
      </p:sp>
    </p:spTree>
    <p:extLst>
      <p:ext uri="{BB962C8B-B14F-4D97-AF65-F5344CB8AC3E}">
        <p14:creationId xmlns:p14="http://schemas.microsoft.com/office/powerpoint/2010/main" val="140553008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4" y="0"/>
            <a:ext cx="11858625" cy="6740307"/>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Pizza</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Pizza</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 =&gt; </a:t>
            </a:r>
            <a:r>
              <a:rPr lang="en-US" sz="2400" dirty="0" err="1" smtClean="0">
                <a:solidFill>
                  <a:srgbClr val="0000FF"/>
                </a:solidFill>
                <a:latin typeface="Consolas" panose="020B0609020204030204" pitchFamily="49" charset="0"/>
              </a:rPr>
              <a:t>this</a:t>
            </a:r>
            <a:r>
              <a:rPr lang="en-US" sz="2400" dirty="0" err="1" smtClean="0">
                <a:solidFill>
                  <a:srgbClr val="3B3B3B"/>
                </a:solidFill>
                <a:latin typeface="Consolas" panose="020B0609020204030204" pitchFamily="49" charset="0"/>
              </a:rPr>
              <a:t>.</a:t>
            </a:r>
            <a:r>
              <a:rPr lang="en-US" sz="2400" dirty="0" err="1" smtClean="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Итальянская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10</a:t>
            </a:r>
            <a:r>
              <a:rPr lang="en-US" sz="2400" dirty="0" smtClean="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BulgerianPizza</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Болгарская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 }</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8</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69240584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52400" y="0"/>
            <a:ext cx="12039600" cy="6370975"/>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PizzaDecorator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PizzaDecorator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TomatoPizza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томатами"</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3</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CheesePizza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сыром"</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5</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885637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80975" y="200025"/>
            <a:ext cx="12011025" cy="6370975"/>
          </a:xfrm>
          <a:prstGeom prst="rect">
            <a:avLst/>
          </a:prstGeom>
        </p:spPr>
        <p:txBody>
          <a:bodyPr wrap="square">
            <a:spAutoFit/>
          </a:bodyPr>
          <a:lstStyle/>
          <a:p>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пицца с томатами</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пиццы с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smtClean="0">
                <a:solidFill>
                  <a:srgbClr val="3B3B3B"/>
                </a:solidFill>
                <a:latin typeface="Consolas" panose="020B0609020204030204" pitchFamily="49" charset="0"/>
              </a:rPr>
              <a:t>);</a:t>
            </a:r>
            <a:r>
              <a:rPr lang="en-US" sz="2400" dirty="0" smtClean="0">
                <a:solidFill>
                  <a:srgbClr val="008000"/>
                </a:solidFill>
                <a:latin typeface="Consolas" panose="020B0609020204030204" pitchFamily="49" charset="0"/>
              </a:rPr>
              <a:t>//</a:t>
            </a:r>
            <a:r>
              <a:rPr lang="ru-RU" sz="2400" dirty="0" smtClean="0">
                <a:solidFill>
                  <a:srgbClr val="008000"/>
                </a:solidFill>
                <a:latin typeface="Consolas" panose="020B0609020204030204" pitchFamily="49" charset="0"/>
              </a:rPr>
              <a:t>болгарская </a:t>
            </a:r>
            <a:r>
              <a:rPr lang="ru-RU" sz="2400" dirty="0">
                <a:solidFill>
                  <a:srgbClr val="008000"/>
                </a:solidFill>
                <a:latin typeface="Consolas" panose="020B0609020204030204" pitchFamily="49" charset="0"/>
              </a:rPr>
              <a:t>пиццы с томатами и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23071143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5" y="0"/>
            <a:ext cx="11515726" cy="6370975"/>
          </a:xfrm>
          <a:prstGeom prst="rect">
            <a:avLst/>
          </a:prstGeom>
        </p:spPr>
        <p:txBody>
          <a:bodyPr wrap="square">
            <a:spAutoFit/>
          </a:bodyPr>
          <a:lstStyle/>
          <a:p>
            <a:pPr algn="just"/>
            <a:r>
              <a:rPr lang="ru-RU" sz="2400" dirty="0">
                <a:latin typeface="Bookman Old Style" panose="02050604050505020204" pitchFamily="18" charset="0"/>
              </a:rPr>
              <a:t>В качестве компонента здесь выступает абстрактный класс </a:t>
            </a:r>
            <a:r>
              <a:rPr lang="ru-RU" sz="2400" dirty="0" err="1">
                <a:latin typeface="Bookman Old Style" panose="02050604050505020204" pitchFamily="18" charset="0"/>
              </a:rPr>
              <a:t>Pizza</a:t>
            </a:r>
            <a:r>
              <a:rPr lang="ru-RU" sz="2400" dirty="0">
                <a:latin typeface="Bookman Old Style" panose="02050604050505020204" pitchFamily="18" charset="0"/>
              </a:rPr>
              <a:t>, который определяет базовую функциональность в виде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 и метода </a:t>
            </a:r>
            <a:r>
              <a:rPr lang="ru-RU" sz="2400" dirty="0" err="1">
                <a:latin typeface="Bookman Old Style" panose="02050604050505020204" pitchFamily="18" charset="0"/>
              </a:rPr>
              <a:t>GetCost</a:t>
            </a:r>
            <a:r>
              <a:rPr lang="ru-RU" sz="2400" dirty="0">
                <a:latin typeface="Bookman Old Style" panose="02050604050505020204" pitchFamily="18" charset="0"/>
              </a:rPr>
              <a:t>(). Эта функциональность реализуется двумя подклассами </a:t>
            </a:r>
            <a:r>
              <a:rPr lang="ru-RU" sz="2400" dirty="0" err="1">
                <a:latin typeface="Bookman Old Style" panose="02050604050505020204" pitchFamily="18" charset="0"/>
              </a:rPr>
              <a:t>ItalianPizza</a:t>
            </a:r>
            <a:r>
              <a:rPr lang="ru-RU" sz="2400" dirty="0">
                <a:latin typeface="Bookman Old Style" panose="02050604050505020204" pitchFamily="18" charset="0"/>
              </a:rPr>
              <a:t> и </a:t>
            </a:r>
            <a:r>
              <a:rPr lang="ru-RU" sz="2400" dirty="0" err="1">
                <a:latin typeface="Bookman Old Style" panose="02050604050505020204" pitchFamily="18" charset="0"/>
              </a:rPr>
              <a:t>BulgerianPizza</a:t>
            </a:r>
            <a:r>
              <a:rPr lang="ru-RU" sz="2400" dirty="0">
                <a:latin typeface="Bookman Old Style" panose="02050604050505020204" pitchFamily="18" charset="0"/>
              </a:rPr>
              <a:t>, в которых жестко закодированы название пиццы и ее цена.</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Декоратором является абстрактный класс </a:t>
            </a:r>
            <a:r>
              <a:rPr lang="ru-RU" sz="2400" dirty="0" err="1">
                <a:latin typeface="Bookman Old Style" panose="02050604050505020204" pitchFamily="18" charset="0"/>
              </a:rPr>
              <a:t>PizzaDecorator</a:t>
            </a:r>
            <a:r>
              <a:rPr lang="ru-RU" sz="2400" dirty="0">
                <a:latin typeface="Bookman Old Style" panose="02050604050505020204" pitchFamily="18" charset="0"/>
              </a:rPr>
              <a:t>, который унаследован от класса </a:t>
            </a:r>
            <a:r>
              <a:rPr lang="ru-RU" sz="2400" dirty="0" err="1">
                <a:latin typeface="Bookman Old Style" panose="02050604050505020204" pitchFamily="18" charset="0"/>
              </a:rPr>
              <a:t>Pizza</a:t>
            </a:r>
            <a:r>
              <a:rPr lang="ru-RU" sz="2400" dirty="0">
                <a:latin typeface="Bookman Old Style" panose="02050604050505020204" pitchFamily="18" charset="0"/>
              </a:rPr>
              <a:t> и содержит ссылку на декорируемый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2400" dirty="0" err="1">
                <a:latin typeface="Bookman Old Style" panose="02050604050505020204" pitchFamily="18" charset="0"/>
              </a:rPr>
              <a:t>SetComponent</a:t>
            </a:r>
            <a:r>
              <a:rPr lang="ru-RU" sz="2400" dirty="0">
                <a:latin typeface="Bookman Old Style" panose="02050604050505020204" pitchFamily="18" charset="0"/>
              </a:rPr>
              <a:t>, а в конструкторе.</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2400" dirty="0" err="1">
                <a:latin typeface="Bookman Old Style" panose="02050604050505020204" pitchFamily="18" charset="0"/>
              </a:rPr>
              <a:t>TomatoPizza</a:t>
            </a:r>
            <a:r>
              <a:rPr lang="ru-RU" sz="2400" dirty="0">
                <a:latin typeface="Bookman Old Style" panose="02050604050505020204" pitchFamily="18" charset="0"/>
              </a:rPr>
              <a:t> и </a:t>
            </a:r>
            <a:r>
              <a:rPr lang="ru-RU" sz="2400" dirty="0" err="1">
                <a:latin typeface="Bookman Old Style" panose="02050604050505020204" pitchFamily="18" charset="0"/>
              </a:rPr>
              <a:t>CheesePizza</a:t>
            </a:r>
            <a:r>
              <a:rPr lang="ru-RU" sz="2400" dirty="0">
                <a:latin typeface="Bookman Old Style" panose="02050604050505020204" pitchFamily="18" charset="0"/>
              </a:rPr>
              <a:t>, которые обертывают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2400" dirty="0" err="1">
                <a:latin typeface="Bookman Old Style" panose="02050604050505020204" pitchFamily="18" charset="0"/>
              </a:rPr>
              <a:t>GetCost</a:t>
            </a:r>
            <a:r>
              <a:rPr lang="ru-RU" sz="2400" dirty="0">
                <a:latin typeface="Bookman Old Style" panose="02050604050505020204" pitchFamily="18" charset="0"/>
              </a:rPr>
              <a:t> и изменяя значение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976328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4324" y="0"/>
            <a:ext cx="11601451" cy="6370975"/>
          </a:xfrm>
          <a:prstGeom prst="rect">
            <a:avLst/>
          </a:prstGeom>
        </p:spPr>
        <p:txBody>
          <a:bodyPr wrap="square">
            <a:spAutoFit/>
          </a:bodyPr>
          <a:lstStyle/>
          <a:p>
            <a:pPr algn="just"/>
            <a:r>
              <a:rPr lang="ru-RU" sz="2400" dirty="0">
                <a:latin typeface="Bookman Old Style" panose="02050604050505020204" pitchFamily="18" charset="0"/>
              </a:rPr>
              <a:t>Благодаря этому при создании пиццы с добавками произойдет ее обертывание декоратором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endParaRPr lang="it-IT" sz="2400" dirty="0" smtClean="0">
              <a:solidFill>
                <a:srgbClr val="267F99"/>
              </a:solidFill>
              <a:latin typeface="Consolas" panose="020B0609020204030204" pitchFamily="49" charset="0"/>
            </a:endParaRPr>
          </a:p>
          <a:p>
            <a:r>
              <a:rPr lang="it-IT" sz="2400" dirty="0" smtClean="0">
                <a:solidFill>
                  <a:srgbClr val="267F99"/>
                </a:solidFill>
                <a:latin typeface="Consolas" panose="020B0609020204030204" pitchFamily="49" charset="0"/>
              </a:rPr>
              <a:t>Pizza</a:t>
            </a:r>
            <a:r>
              <a:rPr lang="it-IT" sz="2400" dirty="0" smtClean="0">
                <a:solidFill>
                  <a:srgbClr val="3B3B3B"/>
                </a:solidFill>
                <a:latin typeface="Consolas" panose="020B0609020204030204" pitchFamily="49" charset="0"/>
              </a:rPr>
              <a:t> </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267F99"/>
                </a:solidFill>
                <a:latin typeface="Consolas" panose="020B0609020204030204" pitchFamily="49" charset="0"/>
              </a:rPr>
              <a:t>BulgerianPizza</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TomatoPizza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CheesePizza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smtClean="0">
                <a:solidFill>
                  <a:srgbClr val="3B3B3B"/>
                </a:solidFill>
                <a:latin typeface="Consolas" panose="020B0609020204030204" pitchFamily="49" charset="0"/>
              </a:rPr>
              <a:t>);</a:t>
            </a:r>
          </a:p>
          <a:p>
            <a:endParaRPr lang="it-IT"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Сначала объект </a:t>
            </a:r>
            <a:r>
              <a:rPr lang="ru-RU" sz="2400" dirty="0" err="1">
                <a:latin typeface="Bookman Old Style" panose="02050604050505020204" pitchFamily="18" charset="0"/>
              </a:rPr>
              <a:t>BulgerianPizza</a:t>
            </a:r>
            <a:r>
              <a:rPr lang="ru-RU" sz="2400" dirty="0">
                <a:latin typeface="Bookman Old Style" panose="02050604050505020204" pitchFamily="18" charset="0"/>
              </a:rPr>
              <a:t> обертывается декоратором </a:t>
            </a:r>
            <a:r>
              <a:rPr lang="ru-RU" sz="2400" dirty="0" err="1">
                <a:latin typeface="Bookman Old Style" panose="02050604050505020204" pitchFamily="18" charset="0"/>
              </a:rPr>
              <a:t>TomatoPizza</a:t>
            </a:r>
            <a:r>
              <a:rPr lang="ru-RU" sz="2400" dirty="0">
                <a:latin typeface="Bookman Old Style" panose="02050604050505020204" pitchFamily="18" charset="0"/>
              </a:rPr>
              <a:t>, а затем </a:t>
            </a:r>
            <a:r>
              <a:rPr lang="ru-RU" sz="2400" dirty="0" err="1">
                <a:latin typeface="Bookman Old Style" panose="02050604050505020204" pitchFamily="18" charset="0"/>
              </a:rPr>
              <a:t>CheesePizza</a:t>
            </a:r>
            <a:r>
              <a:rPr lang="ru-RU" sz="2400" dirty="0">
                <a:latin typeface="Bookman Old Style" panose="02050604050505020204" pitchFamily="18" charset="0"/>
              </a:rPr>
              <a:t>. И таких обертываний мы можем сделать множество. Просто достаточно унаследовать от декоратора класс, который будет определять дополнительный функционал.</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А если бы мы использовали наследование, то в данном случае только для двух видов пицц с двумя добавками нам бы пришлось создать восемь различных классов, которые бы описывали все возможные комбинации. Поэтому декораторы являются более предпочтительным в данном случае методом.</a:t>
            </a:r>
            <a:endParaRPr lang="it-IT" sz="2400" b="0" dirty="0">
              <a:effectLst/>
              <a:latin typeface="Bookman Old Style" panose="02050604050505020204" pitchFamily="18" charset="0"/>
            </a:endParaRPr>
          </a:p>
        </p:txBody>
      </p:sp>
    </p:spTree>
    <p:extLst>
      <p:ext uri="{BB962C8B-B14F-4D97-AF65-F5344CB8AC3E}">
        <p14:creationId xmlns:p14="http://schemas.microsoft.com/office/powerpoint/2010/main" val="418686511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2308324"/>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endParaRPr lang="ru-RU" sz="2400" b="1" dirty="0" smtClean="0">
              <a:latin typeface="Bookman Old Style" panose="02050604050505020204" pitchFamily="18" charset="0"/>
            </a:endParaRPr>
          </a:p>
          <a:p>
            <a:pPr algn="ctr"/>
            <a:endParaRPr lang="ru-RU" sz="2400" b="1" dirty="0" smtClean="0">
              <a:latin typeface="Bookman Old Style" panose="02050604050505020204" pitchFamily="18" charset="0"/>
            </a:endParaRPr>
          </a:p>
          <a:p>
            <a:pPr algn="ctr"/>
            <a:r>
              <a:rPr lang="ru-RU" sz="2400" b="1" dirty="0" smtClean="0">
                <a:latin typeface="Bookman Old Style" panose="02050604050505020204" pitchFamily="18" charset="0"/>
              </a:rPr>
              <a:t>Ссылки </a:t>
            </a:r>
            <a:r>
              <a:rPr lang="ru-RU" sz="2400" b="1" dirty="0">
                <a:latin typeface="Bookman Old Style" panose="02050604050505020204" pitchFamily="18" charset="0"/>
              </a:rPr>
              <a:t>на литературу</a:t>
            </a:r>
          </a:p>
          <a:p>
            <a:pPr algn="just"/>
            <a:r>
              <a:rPr lang="ru-RU" sz="2400" b="1" dirty="0">
                <a:latin typeface="Bookman Old Style" panose="02050604050505020204" pitchFamily="18" charset="0"/>
              </a:rPr>
              <a:t>Паттерны: </a:t>
            </a:r>
            <a:r>
              <a:rPr lang="it-IT" sz="2400" dirty="0">
                <a:latin typeface="Bookman Old Style" panose="02050604050505020204" pitchFamily="18" charset="0"/>
                <a:hlinkClick r:id="rId3"/>
              </a:rPr>
              <a:t>https://</a:t>
            </a:r>
            <a:r>
              <a:rPr lang="it-IT" sz="2400" dirty="0" smtClean="0">
                <a:latin typeface="Bookman Old Style" panose="02050604050505020204" pitchFamily="18" charset="0"/>
                <a:hlinkClick r:id="rId3"/>
              </a:rPr>
              <a:t>metanit.com/sharp/patterns/1.1.php</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471088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a16="http://schemas.microsoft.com/office/drawing/2014/main" val="2643699640"/>
                    </a:ext>
                  </a:extLst>
                </a:gridCol>
                <a:gridCol w="935955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a16="http://schemas.microsoft.com/office/drawing/2014/main" val="2643699640"/>
                    </a:ext>
                  </a:extLst>
                </a:gridCol>
                <a:gridCol w="9331870">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разбиение задачи на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7590102"/>
              </p:ext>
            </p:extLst>
          </p:nvPr>
        </p:nvGraphicFramePr>
        <p:xfrm>
          <a:off x="0" y="0"/>
          <a:ext cx="12192000" cy="6134604"/>
        </p:xfrm>
        <a:graphic>
          <a:graphicData uri="http://schemas.openxmlformats.org/drawingml/2006/table">
            <a:tbl>
              <a:tblPr/>
              <a:tblGrid>
                <a:gridCol w="2305050">
                  <a:extLst>
                    <a:ext uri="{9D8B030D-6E8A-4147-A177-3AD203B41FA5}">
                      <a16:colId xmlns:a16="http://schemas.microsoft.com/office/drawing/2014/main" val="2643699640"/>
                    </a:ext>
                  </a:extLst>
                </a:gridCol>
                <a:gridCol w="9886950">
                  <a:extLst>
                    <a:ext uri="{9D8B030D-6E8A-4147-A177-3AD203B41FA5}">
                      <a16:colId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1888" y="671691"/>
            <a:ext cx="11575312" cy="618630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15642</TotalTime>
  <Words>3311</Words>
  <Application>Microsoft Office PowerPoint</Application>
  <PresentationFormat>Широкоэкранный</PresentationFormat>
  <Paragraphs>521</Paragraphs>
  <Slides>53</Slides>
  <Notes>52</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53</vt:i4>
      </vt:variant>
    </vt:vector>
  </HeadingPairs>
  <TitlesOfParts>
    <vt:vector size="61" baseType="lpstr">
      <vt:lpstr>Arial</vt:lpstr>
      <vt:lpstr>Bookman Old Style</vt:lpstr>
      <vt:lpstr>Calibri</vt:lpstr>
      <vt:lpstr>Calibri Light</vt:lpstr>
      <vt:lpstr>Cascadia Mono</vt:lpstr>
      <vt:lpstr>Consolas</vt:lpstr>
      <vt:lpstr>Times New Roman</vt:lpstr>
      <vt:lpstr>Тема Office</vt:lpstr>
      <vt:lpstr>4 семестр Лекция 2.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Daniil Kljukin</cp:lastModifiedBy>
  <cp:revision>913</cp:revision>
  <dcterms:modified xsi:type="dcterms:W3CDTF">2025-05-07T11:36:44Z</dcterms:modified>
</cp:coreProperties>
</file>

<file path=docProps/thumbnail.jpeg>
</file>